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73" r:id="rId3"/>
    <p:sldId id="374" r:id="rId4"/>
    <p:sldId id="299" r:id="rId5"/>
    <p:sldId id="375" r:id="rId6"/>
    <p:sldId id="286" r:id="rId7"/>
    <p:sldId id="285" r:id="rId8"/>
    <p:sldId id="376" r:id="rId9"/>
    <p:sldId id="288" r:id="rId10"/>
    <p:sldId id="378" r:id="rId11"/>
    <p:sldId id="380" r:id="rId12"/>
    <p:sldId id="293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5A670-61DA-4AE8-ABBA-5A5ADBFE1E02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18104-6269-4781-811C-757BF139AE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9001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CEBE1-72C8-4D78-B59C-942866057B42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6784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D74832-D6DB-4B2E-9B1F-39A8CCCB4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902394F-072A-4734-9347-F13E825E0C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55D3C49-E12F-4019-B4A8-03742C7E1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CD35-109C-42F9-A706-F66C66F49D07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11E974-06B8-4E08-95C6-6BF9DF226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DF8704-AE80-4F30-9800-48A3A4A4C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319C-D53C-4DCB-B2B1-A1CD7BBDA8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7935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1B033-F51B-46B8-9D52-AC65574A9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61B7A95-8EE8-484C-9BF9-4D9DFCD6D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2EB2010-DF02-4DC1-B26C-407D67C1A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CD35-109C-42F9-A706-F66C66F49D07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1A8C920-C195-41A5-B3C1-C85A751B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BCCD46-CAB8-481F-8220-21D61CB1F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319C-D53C-4DCB-B2B1-A1CD7BBDA8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809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345D733-F028-49E3-9EE2-93CFAE67A5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C2C713A-F88E-43F3-A010-F4C9951E12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D50D96-B6BE-4B11-A9FE-9ECF797EF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CD35-109C-42F9-A706-F66C66F49D07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AF7454E-C890-44A8-BEF5-558A68F42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600DE4-C645-48B9-95D5-52814547C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319C-D53C-4DCB-B2B1-A1CD7BBDA8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5930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140322-10AA-43F5-839C-89F13F6BC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6928A7-B4EE-4458-A93A-903C1352F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1408FB-A8E0-489F-8CEE-3934682F4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CD35-109C-42F9-A706-F66C66F49D07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FB1C80-0947-4489-AAEB-2F43C4E13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45329C-82B2-4A41-A6B2-4CB540EBC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319C-D53C-4DCB-B2B1-A1CD7BBDA8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6948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43BB30-B4C9-46B9-A008-CF3F8AB2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25D5D8D-5846-45D1-B778-54DF26515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8CA2D0-D31C-49BE-B5D7-AD21BBC4E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CD35-109C-42F9-A706-F66C66F49D07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144AF7C-A89D-40D6-968D-AE419126B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6019FD-018F-49F7-A5E5-8F439A305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319C-D53C-4DCB-B2B1-A1CD7BBDA8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7737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1D5623-6B74-418C-BC71-27C373244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621E45-3E42-4F8C-B019-27E3D745AF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41EB186-3234-4F82-BB8C-002DFFD28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0F091A5-3E9F-460A-B39D-67E55ECF5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CD35-109C-42F9-A706-F66C66F49D07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291A617-0CF3-4A54-BC90-64E5F2F7A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E2F9A9-E7F8-46A9-A9E5-FD16BC170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319C-D53C-4DCB-B2B1-A1CD7BBDA8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492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3E3E24-6A1C-47E2-8DA0-B1E8D3805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A3E46F4-B239-419D-B9C1-423ECB471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C88C4E8-634A-4E05-B570-9CCEB370C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CE7A62B-5FED-482D-B70D-22A5826708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5D576D0-AAFE-4206-9789-2A1E72013F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2CEF67D-7F62-4648-9A4B-4CB9B7073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CD35-109C-42F9-A706-F66C66F49D07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402E23C-8A23-4144-90BD-7FD437FD5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021179F-C605-468D-8EA5-2ADA4028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319C-D53C-4DCB-B2B1-A1CD7BBDA8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354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765556-BE46-46A1-AC8E-45EF6F89C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1AFEBA1-C526-488B-9E8A-0929DFA11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CD35-109C-42F9-A706-F66C66F49D07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CF8CE85-C66E-41FE-8AAF-33AFF7B6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E617E0B-2FF9-4561-9E63-9F87752C9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319C-D53C-4DCB-B2B1-A1CD7BBDA8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976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B620DB2-09C4-45FF-AC2D-35716D5C5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CD35-109C-42F9-A706-F66C66F49D07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ED80DE3-72AA-4778-8190-B2A126AD9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DAE8466-3319-4791-A3E5-9399D7A03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319C-D53C-4DCB-B2B1-A1CD7BBDA8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3035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9065AC-1D08-4E1C-98FE-08E681455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1002A8-82DF-4807-8B29-4A0248B98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BDCDE67-71A4-4502-80D8-B345FB541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E0BA111-37A8-4B1D-9BBC-A8E5FE35C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CD35-109C-42F9-A706-F66C66F49D07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D7AAA00-A2BE-4952-A9FC-8AA43E5C8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D867B84-C1C8-4360-907D-A2A81C0AB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319C-D53C-4DCB-B2B1-A1CD7BBDA8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482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398849-DA58-487A-8270-D3FA42AA6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DDF3BB9-D4B7-4E86-8AC6-80FCBF73BA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45331D-C7D7-40FC-814D-2875F6398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AA58D52-F565-4B2E-BBE7-217B2E405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CD35-109C-42F9-A706-F66C66F49D07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87596D8-41AB-46C6-B772-A124B6D2F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52E66E0-EEF2-4AD2-A3C7-4081F2033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319C-D53C-4DCB-B2B1-A1CD7BBDA8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9989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550E021-FE4B-4DE5-9FEC-8B24322E1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D14AFF7-0E67-4D07-8459-EFBCEFB52A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B79D4D-943F-4C59-B22F-76A71FA930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9CD35-109C-42F9-A706-F66C66F49D07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3F9D47-CDD7-497F-9716-2C6839F7B2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65A580-AAD4-4991-A0FA-83B6C27605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E319C-D53C-4DCB-B2B1-A1CD7BBDA8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9982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B8067D-E5E5-41F6-9EDC-CABB228CA5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Il corpo fragile in adolescenza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75C6BA1-9815-4D7E-AB0F-C4EB722725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5699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56421E-BA53-4913-B1C4-02ED1665926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91544" y="1920240"/>
            <a:ext cx="8229600" cy="4937760"/>
          </a:xfrm>
        </p:spPr>
        <p:txBody>
          <a:bodyPr>
            <a:normAutofit/>
          </a:bodyPr>
          <a:lstStyle/>
          <a:p>
            <a:r>
              <a:rPr lang="it-IT" sz="3600" dirty="0"/>
              <a:t>Il corpo si lascia </a:t>
            </a:r>
            <a:r>
              <a:rPr lang="it-IT" sz="3600" dirty="0" err="1"/>
              <a:t>mentalizzare</a:t>
            </a:r>
            <a:endParaRPr lang="it-IT" sz="3600" dirty="0"/>
          </a:p>
          <a:p>
            <a:r>
              <a:rPr lang="it-IT" sz="3600" dirty="0"/>
              <a:t>L'</a:t>
            </a:r>
            <a:r>
              <a:rPr lang="it-IT" sz="3600" dirty="0" err="1"/>
              <a:t>ultracorpo</a:t>
            </a:r>
            <a:r>
              <a:rPr lang="it-IT" sz="3600" dirty="0"/>
              <a:t> è fluido</a:t>
            </a:r>
          </a:p>
          <a:p>
            <a:r>
              <a:rPr lang="it-IT" sz="3600" dirty="0"/>
              <a:t>Il corpo non ha ciò che desidera</a:t>
            </a:r>
          </a:p>
          <a:p>
            <a:r>
              <a:rPr lang="it-IT" sz="3600" dirty="0"/>
              <a:t>L’</a:t>
            </a:r>
            <a:r>
              <a:rPr lang="it-IT" sz="3600" dirty="0" err="1"/>
              <a:t>ultracorpo</a:t>
            </a:r>
            <a:r>
              <a:rPr lang="it-IT" sz="3600" dirty="0"/>
              <a:t> non può fallire</a:t>
            </a:r>
          </a:p>
          <a:p>
            <a:endParaRPr lang="it-IT" sz="36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207568" y="640079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Corpi e ultracorpi</a:t>
            </a: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A832BA33-8050-4F09-8EA2-053B878EA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Elephant" panose="02020904090505020303" pitchFamily="18" charset="0"/>
              </a:rPr>
              <a:t>Corpi  e ultra corpi</a:t>
            </a:r>
          </a:p>
        </p:txBody>
      </p:sp>
    </p:spTree>
    <p:extLst>
      <p:ext uri="{BB962C8B-B14F-4D97-AF65-F5344CB8AC3E}">
        <p14:creationId xmlns:p14="http://schemas.microsoft.com/office/powerpoint/2010/main" val="3433438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52124F-C190-4A73-BDAE-4C853B5F0E6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91546" y="2276877"/>
            <a:ext cx="7508059" cy="3444997"/>
          </a:xfrm>
        </p:spPr>
        <p:txBody>
          <a:bodyPr>
            <a:normAutofit/>
          </a:bodyPr>
          <a:lstStyle/>
          <a:p>
            <a:r>
              <a:rPr lang="it-IT" sz="3600" dirty="0"/>
              <a:t>Il corpo è a scuola</a:t>
            </a:r>
          </a:p>
          <a:p>
            <a:r>
              <a:rPr lang="it-IT" sz="3600" dirty="0"/>
              <a:t>L'ultra corpo è nella rete</a:t>
            </a:r>
          </a:p>
          <a:p>
            <a:r>
              <a:rPr lang="it-IT" sz="3600" dirty="0"/>
              <a:t>Il corpo chiede una collocazione</a:t>
            </a:r>
          </a:p>
          <a:p>
            <a:r>
              <a:rPr lang="it-IT" sz="3600" dirty="0"/>
              <a:t>L'</a:t>
            </a:r>
            <a:r>
              <a:rPr lang="it-IT" sz="3600" dirty="0" err="1"/>
              <a:t>ultracorpo</a:t>
            </a:r>
            <a:r>
              <a:rPr lang="it-IT" sz="3600" dirty="0"/>
              <a:t> chiede un riconoscimento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207568" y="640079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Corpi e ultracorpi</a:t>
            </a: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A832BA33-8050-4F09-8EA2-053B878EA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Elephant" panose="02020904090505020303" pitchFamily="18" charset="0"/>
              </a:rPr>
              <a:t>Corpi  e ultra corpi</a:t>
            </a:r>
          </a:p>
        </p:txBody>
      </p:sp>
    </p:spTree>
    <p:extLst>
      <p:ext uri="{BB962C8B-B14F-4D97-AF65-F5344CB8AC3E}">
        <p14:creationId xmlns:p14="http://schemas.microsoft.com/office/powerpoint/2010/main" val="3254728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40CD4C-7578-49BD-B79B-A58A95B1205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063552" y="1484787"/>
            <a:ext cx="8208912" cy="4035209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4000" dirty="0"/>
              <a:t>Il corpo è sottomesso alla rinuncia</a:t>
            </a:r>
          </a:p>
          <a:p>
            <a:pPr algn="just"/>
            <a:r>
              <a:rPr lang="it-IT" sz="4000" dirty="0"/>
              <a:t>L'ultra corpo deve godere</a:t>
            </a:r>
          </a:p>
          <a:p>
            <a:pPr algn="just"/>
            <a:r>
              <a:rPr lang="it-IT" sz="4000" dirty="0"/>
              <a:t>Il corpo si definisce attraverso lo scontro col padre (sistema della colpa)</a:t>
            </a:r>
          </a:p>
          <a:p>
            <a:pPr algn="just"/>
            <a:r>
              <a:rPr lang="it-IT" sz="4000" dirty="0"/>
              <a:t>L’</a:t>
            </a:r>
            <a:r>
              <a:rPr lang="it-IT" sz="4000" dirty="0" err="1"/>
              <a:t>ultracorpo</a:t>
            </a:r>
            <a:r>
              <a:rPr lang="it-IT" sz="4000" dirty="0"/>
              <a:t> si sottopone allo sguardo del gruppo dei pari (dinamica della vergogna)</a:t>
            </a:r>
          </a:p>
          <a:p>
            <a:pPr algn="just"/>
            <a:endParaRPr lang="it-IT" sz="4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207568" y="640079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Corpi e ultracorpi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A832BA33-8050-4F09-8EA2-053B878EA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Elephant" panose="02020904090505020303" pitchFamily="18" charset="0"/>
              </a:rPr>
              <a:t>Corpi  e ultra corpi</a:t>
            </a:r>
          </a:p>
        </p:txBody>
      </p:sp>
    </p:spTree>
    <p:extLst>
      <p:ext uri="{BB962C8B-B14F-4D97-AF65-F5344CB8AC3E}">
        <p14:creationId xmlns:p14="http://schemas.microsoft.com/office/powerpoint/2010/main" val="2491599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EA3374-3F9D-4559-AE22-8A9C58572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Elephant" panose="02020904090505020303" pitchFamily="18" charset="0"/>
              </a:rPr>
              <a:t>Meno esternalizzazioni (</a:t>
            </a:r>
            <a:r>
              <a:rPr lang="it-IT" dirty="0" err="1">
                <a:solidFill>
                  <a:schemeClr val="accent2">
                    <a:lumMod val="75000"/>
                  </a:schemeClr>
                </a:solidFill>
                <a:latin typeface="Elephant" panose="02020904090505020303" pitchFamily="18" charset="0"/>
              </a:rPr>
              <a:t>Twenge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Elephant" panose="02020904090505020303" pitchFamily="18" charset="0"/>
              </a:rPr>
              <a:t>, 2017)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4E9A1C-E66C-4AFE-9FA4-7C88E2B8285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91544" y="1700808"/>
            <a:ext cx="8229600" cy="4937760"/>
          </a:xfrm>
        </p:spPr>
        <p:txBody>
          <a:bodyPr>
            <a:normAutofit/>
          </a:bodyPr>
          <a:lstStyle/>
          <a:p>
            <a:r>
              <a:rPr lang="it-IT" sz="3200" dirty="0"/>
              <a:t>Meno sostanze</a:t>
            </a:r>
          </a:p>
          <a:p>
            <a:r>
              <a:rPr lang="it-IT" sz="3200" dirty="0"/>
              <a:t>Meno omicidi</a:t>
            </a:r>
          </a:p>
          <a:p>
            <a:r>
              <a:rPr lang="it-IT" sz="3200" dirty="0"/>
              <a:t>Meno incidenti</a:t>
            </a:r>
          </a:p>
          <a:p>
            <a:r>
              <a:rPr lang="it-IT" sz="3200" dirty="0"/>
              <a:t>Meno stupri</a:t>
            </a:r>
          </a:p>
          <a:p>
            <a:r>
              <a:rPr lang="it-IT" sz="3200" dirty="0"/>
              <a:t>Meno fughe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207568" y="640079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Fantasie suicidali in adolescenza. </a:t>
            </a:r>
            <a:r>
              <a:rPr lang="it-IT" dirty="0" err="1">
                <a:solidFill>
                  <a:schemeClr val="accent2">
                    <a:lumMod val="75000"/>
                  </a:schemeClr>
                </a:solidFill>
              </a:rPr>
              <a:t>Twenge</a:t>
            </a: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, 2017</a:t>
            </a:r>
          </a:p>
        </p:txBody>
      </p:sp>
    </p:spTree>
    <p:extLst>
      <p:ext uri="{BB962C8B-B14F-4D97-AF65-F5344CB8AC3E}">
        <p14:creationId xmlns:p14="http://schemas.microsoft.com/office/powerpoint/2010/main" val="1359126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54588C-2173-4460-A201-B4BE580A52E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19536" y="1628800"/>
            <a:ext cx="8229600" cy="4937760"/>
          </a:xfrm>
        </p:spPr>
        <p:txBody>
          <a:bodyPr>
            <a:normAutofit/>
          </a:bodyPr>
          <a:lstStyle/>
          <a:p>
            <a:r>
              <a:rPr lang="it-IT" sz="3600" dirty="0"/>
              <a:t>Più suicidi</a:t>
            </a:r>
          </a:p>
          <a:p>
            <a:r>
              <a:rPr lang="it-IT" sz="3600" dirty="0"/>
              <a:t>Più depressione</a:t>
            </a:r>
          </a:p>
          <a:p>
            <a:r>
              <a:rPr lang="it-IT" sz="3600" dirty="0"/>
              <a:t>Più Cyberbullismo</a:t>
            </a:r>
          </a:p>
          <a:p>
            <a:r>
              <a:rPr lang="it-IT" sz="3600" dirty="0"/>
              <a:t>Più ritiro</a:t>
            </a:r>
          </a:p>
          <a:p>
            <a:r>
              <a:rPr lang="it-IT" sz="3600" dirty="0"/>
              <a:t>Più isolamento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00EA3374-3F9D-4559-AE22-8A9C585723AF}"/>
              </a:ext>
            </a:extLst>
          </p:cNvPr>
          <p:cNvSpPr txBox="1">
            <a:spLocks/>
          </p:cNvSpPr>
          <p:nvPr/>
        </p:nvSpPr>
        <p:spPr>
          <a:xfrm>
            <a:off x="2063553" y="9"/>
            <a:ext cx="813690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3200" dirty="0">
                <a:solidFill>
                  <a:schemeClr val="accent2">
                    <a:lumMod val="75000"/>
                  </a:schemeClr>
                </a:solidFill>
                <a:latin typeface="Elephant" panose="02020904090505020303" pitchFamily="18" charset="0"/>
              </a:rPr>
              <a:t>Più internalizzazioni (</a:t>
            </a:r>
            <a:r>
              <a:rPr lang="it-IT" sz="3200" dirty="0" err="1">
                <a:solidFill>
                  <a:schemeClr val="accent2">
                    <a:lumMod val="75000"/>
                  </a:schemeClr>
                </a:solidFill>
                <a:latin typeface="Elephant" panose="02020904090505020303" pitchFamily="18" charset="0"/>
              </a:rPr>
              <a:t>Twenge</a:t>
            </a:r>
            <a:r>
              <a:rPr lang="it-IT" sz="3200" dirty="0">
                <a:solidFill>
                  <a:schemeClr val="accent2">
                    <a:lumMod val="75000"/>
                  </a:schemeClr>
                </a:solidFill>
                <a:latin typeface="Elephant" panose="02020904090505020303" pitchFamily="18" charset="0"/>
              </a:rPr>
              <a:t>, 2017)</a:t>
            </a:r>
          </a:p>
        </p:txBody>
      </p:sp>
    </p:spTree>
    <p:extLst>
      <p:ext uri="{BB962C8B-B14F-4D97-AF65-F5344CB8AC3E}">
        <p14:creationId xmlns:p14="http://schemas.microsoft.com/office/powerpoint/2010/main" val="2561415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183BBF-F26D-4B57-A43B-158AFC729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Elephant" panose="02020904090505020303" pitchFamily="18" charset="0"/>
              </a:rPr>
              <a:t>Riassumendo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BCD0B6-BE7E-47AA-89E3-876DCFDCF3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19536" y="2492905"/>
            <a:ext cx="7580066" cy="3444997"/>
          </a:xfrm>
        </p:spPr>
        <p:txBody>
          <a:bodyPr>
            <a:normAutofit/>
          </a:bodyPr>
          <a:lstStyle/>
          <a:p>
            <a:r>
              <a:rPr lang="it-IT" dirty="0"/>
              <a:t>Più immaginario virtuale</a:t>
            </a:r>
          </a:p>
          <a:p>
            <a:r>
              <a:rPr lang="it-IT" dirty="0"/>
              <a:t>Meno vissuti col corpo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Perché il corpo rappresenta un rischio?</a:t>
            </a:r>
          </a:p>
        </p:txBody>
      </p:sp>
    </p:spTree>
    <p:extLst>
      <p:ext uri="{BB962C8B-B14F-4D97-AF65-F5344CB8AC3E}">
        <p14:creationId xmlns:p14="http://schemas.microsoft.com/office/powerpoint/2010/main" val="2202436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D66940-39DD-46C6-9A5B-5DBAAE64A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1" y="-315416"/>
            <a:ext cx="6995535" cy="1303867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Elephant" panose="02020904090505020303" pitchFamily="18" charset="0"/>
              </a:rPr>
              <a:t>Gli attacchi al corpo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C1D3D4E-3A24-4287-9B56-8226995A4EF3}"/>
              </a:ext>
            </a:extLst>
          </p:cNvPr>
          <p:cNvSpPr txBox="1"/>
          <p:nvPr/>
        </p:nvSpPr>
        <p:spPr>
          <a:xfrm>
            <a:off x="2423592" y="1628809"/>
            <a:ext cx="69127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4000" dirty="0"/>
              <a:t>Scheletrirsi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4000" dirty="0"/>
              <a:t>Tagliarsi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4000" dirty="0"/>
              <a:t>Nascondersi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4000" dirty="0"/>
              <a:t>Morire</a:t>
            </a:r>
          </a:p>
        </p:txBody>
      </p:sp>
    </p:spTree>
    <p:extLst>
      <p:ext uri="{BB962C8B-B14F-4D97-AF65-F5344CB8AC3E}">
        <p14:creationId xmlns:p14="http://schemas.microsoft.com/office/powerpoint/2010/main" val="1856409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35560" y="0"/>
            <a:ext cx="8229600" cy="1143000"/>
          </a:xfrm>
          <a:noFill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t-IT" i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CAMPO EDIPICO</a:t>
            </a:r>
          </a:p>
        </p:txBody>
      </p:sp>
      <p:sp>
        <p:nvSpPr>
          <p:cNvPr id="17" name="Ovale 16"/>
          <p:cNvSpPr/>
          <p:nvPr/>
        </p:nvSpPr>
        <p:spPr>
          <a:xfrm>
            <a:off x="1972429" y="1484784"/>
            <a:ext cx="3744416" cy="144016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SISTEMA STRUTTURANTE</a:t>
            </a:r>
          </a:p>
          <a:p>
            <a:pPr algn="ctr"/>
            <a:r>
              <a:rPr lang="it-IT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it-IT" sz="24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it-IT" sz="1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Ovale 18"/>
          <p:cNvSpPr/>
          <p:nvPr/>
        </p:nvSpPr>
        <p:spPr>
          <a:xfrm>
            <a:off x="7392145" y="1628800"/>
            <a:ext cx="2880320" cy="1296144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CORPO SONTUOSO</a:t>
            </a:r>
          </a:p>
          <a:p>
            <a:r>
              <a:rPr lang="it-IT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</a:t>
            </a:r>
            <a:r>
              <a:rPr lang="it-IT" sz="28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</a:p>
        </p:txBody>
      </p:sp>
      <p:sp>
        <p:nvSpPr>
          <p:cNvPr id="21" name="Ovale 20"/>
          <p:cNvSpPr/>
          <p:nvPr/>
        </p:nvSpPr>
        <p:spPr>
          <a:xfrm>
            <a:off x="1972433" y="5013176"/>
            <a:ext cx="3707905" cy="1224136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MESCHINITÀ</a:t>
            </a:r>
          </a:p>
          <a:p>
            <a:pPr algn="ctr"/>
            <a:r>
              <a:rPr lang="it-IT" sz="20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CORPOREA</a:t>
            </a:r>
          </a:p>
          <a:p>
            <a:pPr algn="ctr"/>
            <a:r>
              <a:rPr lang="it-IT" sz="28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B</a:t>
            </a:r>
          </a:p>
        </p:txBody>
      </p:sp>
      <p:cxnSp>
        <p:nvCxnSpPr>
          <p:cNvPr id="31" name="Connettore 2 30"/>
          <p:cNvCxnSpPr/>
          <p:nvPr/>
        </p:nvCxnSpPr>
        <p:spPr>
          <a:xfrm>
            <a:off x="5375920" y="2492896"/>
            <a:ext cx="2376264" cy="0"/>
          </a:xfrm>
          <a:prstGeom prst="straightConnector1">
            <a:avLst/>
          </a:prstGeom>
          <a:ln w="63500">
            <a:solidFill>
              <a:srgbClr val="002060"/>
            </a:solidFill>
            <a:tailEnd type="arrow" w="lg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>
            <a:off x="5375920" y="2564904"/>
            <a:ext cx="0" cy="3312368"/>
          </a:xfrm>
          <a:prstGeom prst="straightConnector1">
            <a:avLst/>
          </a:prstGeom>
          <a:ln w="63500">
            <a:solidFill>
              <a:srgbClr val="002060"/>
            </a:solidFill>
            <a:tailEnd type="arrow" w="lg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 flipV="1">
            <a:off x="5663952" y="3140968"/>
            <a:ext cx="3168352" cy="2664296"/>
          </a:xfrm>
          <a:prstGeom prst="straightConnector1">
            <a:avLst/>
          </a:prstGeom>
          <a:ln w="635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5314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63552" y="0"/>
            <a:ext cx="8229600" cy="1143000"/>
          </a:xfrm>
          <a:noFill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i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CAMPO NARCISISTICO</a:t>
            </a:r>
          </a:p>
        </p:txBody>
      </p:sp>
      <p:sp>
        <p:nvSpPr>
          <p:cNvPr id="3" name="CasellaDiTesto 6"/>
          <p:cNvSpPr txBox="1">
            <a:spLocks noChangeArrowheads="1"/>
          </p:cNvSpPr>
          <p:nvPr/>
        </p:nvSpPr>
        <p:spPr bwMode="auto">
          <a:xfrm>
            <a:off x="1991545" y="1498265"/>
            <a:ext cx="2232248" cy="107721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 extrusionH="76200" prstMaterial="metal">
            <a:bevelT/>
            <a:extrusionClr>
              <a:schemeClr val="accent5">
                <a:lumMod val="75000"/>
              </a:schemeClr>
            </a:extrusionClr>
          </a:sp3d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ESPERIENZE QUOTIDIANE</a:t>
            </a:r>
          </a:p>
          <a:p>
            <a:pPr algn="ctr"/>
            <a:r>
              <a:rPr lang="it-IT" sz="24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</a:t>
            </a:r>
          </a:p>
        </p:txBody>
      </p:sp>
      <p:sp>
        <p:nvSpPr>
          <p:cNvPr id="4" name="CasellaDiTesto 7"/>
          <p:cNvSpPr txBox="1">
            <a:spLocks noChangeArrowheads="1"/>
          </p:cNvSpPr>
          <p:nvPr/>
        </p:nvSpPr>
        <p:spPr bwMode="auto">
          <a:xfrm>
            <a:off x="1931112" y="4887817"/>
            <a:ext cx="2088232" cy="107721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MESCHINITÀ CORPOREA</a:t>
            </a:r>
          </a:p>
          <a:p>
            <a:r>
              <a:rPr lang="it-IT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 </a:t>
            </a:r>
            <a:r>
              <a:rPr lang="it-IT" sz="24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</a:p>
        </p:txBody>
      </p:sp>
      <p:sp>
        <p:nvSpPr>
          <p:cNvPr id="5" name="CasellaDiTesto 8"/>
          <p:cNvSpPr txBox="1">
            <a:spLocks noChangeArrowheads="1"/>
          </p:cNvSpPr>
          <p:nvPr/>
        </p:nvSpPr>
        <p:spPr bwMode="auto">
          <a:xfrm>
            <a:off x="8204922" y="1268760"/>
            <a:ext cx="2088232" cy="107721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CORPO SONTUOSO</a:t>
            </a:r>
          </a:p>
          <a:p>
            <a:pPr algn="ctr"/>
            <a:r>
              <a:rPr lang="it-IT" sz="24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</a:p>
        </p:txBody>
      </p:sp>
      <p:sp>
        <p:nvSpPr>
          <p:cNvPr id="6" name="CasellaDiTesto 9"/>
          <p:cNvSpPr txBox="1">
            <a:spLocks noChangeArrowheads="1"/>
          </p:cNvSpPr>
          <p:nvPr/>
        </p:nvSpPr>
        <p:spPr bwMode="auto">
          <a:xfrm>
            <a:off x="8184232" y="4309771"/>
            <a:ext cx="2483768" cy="138499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FANTASIE </a:t>
            </a:r>
            <a:r>
              <a:rPr lang="it-IT" sz="20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GRANDIOSITÀ IMMAGINARIA</a:t>
            </a:r>
          </a:p>
          <a:p>
            <a:r>
              <a:rPr lang="it-IT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  </a:t>
            </a:r>
            <a:r>
              <a:rPr lang="it-IT" sz="24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</a:p>
        </p:txBody>
      </p:sp>
      <p:sp>
        <p:nvSpPr>
          <p:cNvPr id="18" name="Ovale 17"/>
          <p:cNvSpPr/>
          <p:nvPr/>
        </p:nvSpPr>
        <p:spPr>
          <a:xfrm>
            <a:off x="4655841" y="3284984"/>
            <a:ext cx="2952328" cy="936104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VERGOGNA</a:t>
            </a:r>
          </a:p>
        </p:txBody>
      </p:sp>
      <p:cxnSp>
        <p:nvCxnSpPr>
          <p:cNvPr id="20" name="Connettore 2 19"/>
          <p:cNvCxnSpPr/>
          <p:nvPr/>
        </p:nvCxnSpPr>
        <p:spPr>
          <a:xfrm>
            <a:off x="4511826" y="2204864"/>
            <a:ext cx="1008112" cy="100811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flipV="1">
            <a:off x="4367808" y="4365104"/>
            <a:ext cx="1440160" cy="136815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 flipH="1">
            <a:off x="6816080" y="2132856"/>
            <a:ext cx="1080120" cy="108012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 flipH="1" flipV="1">
            <a:off x="6816080" y="4293096"/>
            <a:ext cx="1080120" cy="151216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>
            <a:off x="8112224" y="2060848"/>
            <a:ext cx="0" cy="3888432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4223792" y="2060848"/>
            <a:ext cx="0" cy="4032448"/>
          </a:xfrm>
          <a:prstGeom prst="straightConnector1">
            <a:avLst/>
          </a:prstGeom>
          <a:ln>
            <a:solidFill>
              <a:srgbClr val="000099"/>
            </a:solidFill>
            <a:prstDash val="dash"/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601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7D7BB9FB-B71A-426A-8A03-552DA1F9CE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569" y="908723"/>
            <a:ext cx="4248470" cy="5362741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1793B052-B178-4A95-8C2E-E4030C5F8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34" y="-315416"/>
            <a:ext cx="7427583" cy="1303867"/>
          </a:xfrm>
        </p:spPr>
        <p:txBody>
          <a:bodyPr/>
          <a:lstStyle/>
          <a:p>
            <a:pPr algn="r"/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Elephant" panose="02020904090505020303" pitchFamily="18" charset="0"/>
              </a:rPr>
              <a:t>Corpi e ultra corpi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207568" y="640079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Corpi e ultracorpi</a:t>
            </a:r>
          </a:p>
        </p:txBody>
      </p:sp>
    </p:spTree>
    <p:extLst>
      <p:ext uri="{BB962C8B-B14F-4D97-AF65-F5344CB8AC3E}">
        <p14:creationId xmlns:p14="http://schemas.microsoft.com/office/powerpoint/2010/main" val="1321687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32BA33-8050-4F09-8EA2-053B878EA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chemeClr val="accent2">
                    <a:lumMod val="75000"/>
                  </a:schemeClr>
                </a:solidFill>
                <a:latin typeface="Elephant" panose="02020904090505020303" pitchFamily="18" charset="0"/>
              </a:rPr>
              <a:t>Corpi  e ultra corpi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C48C5F-8F10-42EC-9CCB-9EA5AEB1690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2019632"/>
            <a:ext cx="8229600" cy="4937760"/>
          </a:xfrm>
        </p:spPr>
        <p:txBody>
          <a:bodyPr>
            <a:normAutofit/>
          </a:bodyPr>
          <a:lstStyle/>
          <a:p>
            <a:r>
              <a:rPr lang="it-IT" sz="3600" dirty="0"/>
              <a:t>Il corpo prova la colpa</a:t>
            </a:r>
          </a:p>
          <a:p>
            <a:r>
              <a:rPr lang="it-IT" sz="3600" dirty="0"/>
              <a:t>L‘ ultra corpo assume la vergogna e sente l'angoscia come ineludibile</a:t>
            </a:r>
          </a:p>
          <a:p>
            <a:r>
              <a:rPr lang="it-IT" sz="3600" dirty="0"/>
              <a:t>Il trauma del corpo è nel passato</a:t>
            </a:r>
          </a:p>
          <a:p>
            <a:r>
              <a:rPr lang="it-IT" sz="3600" dirty="0"/>
              <a:t>Quello dell'ultra corpo è nel futuro</a:t>
            </a:r>
          </a:p>
          <a:p>
            <a:endParaRPr lang="it-IT" sz="36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207568" y="640079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Corpi e ultracorpi</a:t>
            </a:r>
          </a:p>
        </p:txBody>
      </p:sp>
    </p:spTree>
    <p:extLst>
      <p:ext uri="{BB962C8B-B14F-4D97-AF65-F5344CB8AC3E}">
        <p14:creationId xmlns:p14="http://schemas.microsoft.com/office/powerpoint/2010/main" val="265238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246</Words>
  <Application>Microsoft Office PowerPoint</Application>
  <PresentationFormat>Widescreen</PresentationFormat>
  <Paragraphs>70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Elephant</vt:lpstr>
      <vt:lpstr>Verdana</vt:lpstr>
      <vt:lpstr>Tema di Office</vt:lpstr>
      <vt:lpstr>Il corpo fragile in adolescenza</vt:lpstr>
      <vt:lpstr>Meno esternalizzazioni (Twenge, 2017)</vt:lpstr>
      <vt:lpstr>Presentazione standard di PowerPoint</vt:lpstr>
      <vt:lpstr>Riassumendo</vt:lpstr>
      <vt:lpstr>Gli attacchi al corpo</vt:lpstr>
      <vt:lpstr>CAMPO EDIPICO</vt:lpstr>
      <vt:lpstr>CAMPO NARCISISTICO</vt:lpstr>
      <vt:lpstr>Corpi e ultra corpi</vt:lpstr>
      <vt:lpstr>Corpi  e ultra corpi</vt:lpstr>
      <vt:lpstr>Corpi  e ultra corpi</vt:lpstr>
      <vt:lpstr>Corpi  e ultra corpi</vt:lpstr>
      <vt:lpstr>Corpi  e ultra corpi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corpo fragile in adolescenza</dc:title>
  <dc:creator>antonio</dc:creator>
  <cp:lastModifiedBy>COMPUTER</cp:lastModifiedBy>
  <cp:revision>2</cp:revision>
  <dcterms:created xsi:type="dcterms:W3CDTF">2018-09-29T14:30:52Z</dcterms:created>
  <dcterms:modified xsi:type="dcterms:W3CDTF">2019-02-23T08:11:59Z</dcterms:modified>
</cp:coreProperties>
</file>