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4" r:id="rId1"/>
  </p:sldMasterIdLst>
  <p:notesMasterIdLst>
    <p:notesMasterId r:id="rId53"/>
  </p:notesMasterIdLst>
  <p:sldIdLst>
    <p:sldId id="256" r:id="rId2"/>
    <p:sldId id="260" r:id="rId3"/>
    <p:sldId id="261" r:id="rId4"/>
    <p:sldId id="263" r:id="rId5"/>
    <p:sldId id="373" r:id="rId6"/>
    <p:sldId id="374" r:id="rId7"/>
    <p:sldId id="299" r:id="rId8"/>
    <p:sldId id="375" r:id="rId9"/>
    <p:sldId id="286" r:id="rId10"/>
    <p:sldId id="285" r:id="rId11"/>
    <p:sldId id="376" r:id="rId12"/>
    <p:sldId id="288" r:id="rId13"/>
    <p:sldId id="378" r:id="rId14"/>
    <p:sldId id="380" r:id="rId15"/>
    <p:sldId id="293" r:id="rId16"/>
    <p:sldId id="280" r:id="rId17"/>
    <p:sldId id="291" r:id="rId18"/>
    <p:sldId id="366" r:id="rId19"/>
    <p:sldId id="259" r:id="rId20"/>
    <p:sldId id="292" r:id="rId21"/>
    <p:sldId id="282" r:id="rId22"/>
    <p:sldId id="306" r:id="rId23"/>
    <p:sldId id="283" r:id="rId24"/>
    <p:sldId id="368" r:id="rId25"/>
    <p:sldId id="370" r:id="rId26"/>
    <p:sldId id="369" r:id="rId27"/>
    <p:sldId id="347" r:id="rId28"/>
    <p:sldId id="351" r:id="rId29"/>
    <p:sldId id="307" r:id="rId30"/>
    <p:sldId id="349" r:id="rId31"/>
    <p:sldId id="350" r:id="rId32"/>
    <p:sldId id="300" r:id="rId33"/>
    <p:sldId id="308" r:id="rId34"/>
    <p:sldId id="309" r:id="rId35"/>
    <p:sldId id="355" r:id="rId36"/>
    <p:sldId id="357" r:id="rId37"/>
    <p:sldId id="289" r:id="rId38"/>
    <p:sldId id="301" r:id="rId39"/>
    <p:sldId id="358" r:id="rId40"/>
    <p:sldId id="371" r:id="rId41"/>
    <p:sldId id="372" r:id="rId42"/>
    <p:sldId id="384" r:id="rId43"/>
    <p:sldId id="385" r:id="rId44"/>
    <p:sldId id="294" r:id="rId45"/>
    <p:sldId id="295" r:id="rId46"/>
    <p:sldId id="296" r:id="rId47"/>
    <p:sldId id="297" r:id="rId48"/>
    <p:sldId id="298" r:id="rId49"/>
    <p:sldId id="302" r:id="rId50"/>
    <p:sldId id="303" r:id="rId51"/>
    <p:sldId id="287"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4660"/>
  </p:normalViewPr>
  <p:slideViewPr>
    <p:cSldViewPr>
      <p:cViewPr varScale="1">
        <p:scale>
          <a:sx n="73" d="100"/>
          <a:sy n="73" d="100"/>
        </p:scale>
        <p:origin x="160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EF8D0-6A62-4440-AB30-E0E8495E46B1}" type="datetimeFigureOut">
              <a:rPr lang="it-IT" smtClean="0"/>
              <a:t>23/02/2019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33834-47CA-483C-969D-F97F55A11165}" type="slidenum">
              <a:rPr lang="it-IT" smtClean="0"/>
              <a:t>‹N›</a:t>
            </a:fld>
            <a:endParaRPr lang="it-IT"/>
          </a:p>
        </p:txBody>
      </p:sp>
    </p:spTree>
    <p:extLst>
      <p:ext uri="{BB962C8B-B14F-4D97-AF65-F5344CB8AC3E}">
        <p14:creationId xmlns:p14="http://schemas.microsoft.com/office/powerpoint/2010/main" val="310349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4833834-47CA-483C-969D-F97F55A11165}" type="slidenum">
              <a:rPr lang="it-IT" smtClean="0"/>
              <a:t>4</a:t>
            </a:fld>
            <a:endParaRPr lang="it-IT"/>
          </a:p>
        </p:txBody>
      </p:sp>
    </p:spTree>
    <p:extLst>
      <p:ext uri="{BB962C8B-B14F-4D97-AF65-F5344CB8AC3E}">
        <p14:creationId xmlns:p14="http://schemas.microsoft.com/office/powerpoint/2010/main" val="38741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6CEBE1-72C8-4D78-B59C-942866057B42}" type="slidenum">
              <a:rPr lang="it-IT" smtClean="0"/>
              <a:t>10</a:t>
            </a:fld>
            <a:endParaRPr lang="it-IT"/>
          </a:p>
        </p:txBody>
      </p:sp>
    </p:spTree>
    <p:extLst>
      <p:ext uri="{BB962C8B-B14F-4D97-AF65-F5344CB8AC3E}">
        <p14:creationId xmlns:p14="http://schemas.microsoft.com/office/powerpoint/2010/main" val="114678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0265AF0-B7DC-4A9B-B665-9D6CF2FDE533}" type="slidenum">
              <a:rPr lang="it-IT" smtClean="0"/>
              <a:t>32</a:t>
            </a:fld>
            <a:endParaRPr lang="it-IT"/>
          </a:p>
        </p:txBody>
      </p:sp>
    </p:spTree>
    <p:extLst>
      <p:ext uri="{BB962C8B-B14F-4D97-AF65-F5344CB8AC3E}">
        <p14:creationId xmlns:p14="http://schemas.microsoft.com/office/powerpoint/2010/main" val="403116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Se si esalta la vittima, incoraggiando celebrazioni, momenti di ricordo, incontri a lei dedicati, come grandi assemblee o concerti si induce l’idea che il suicidio produca un certo riconoscimento post </a:t>
            </a:r>
            <a:r>
              <a:rPr lang="it-IT" dirty="0" err="1"/>
              <a:t>mortem</a:t>
            </a:r>
            <a:r>
              <a:rPr lang="it-IT" dirty="0"/>
              <a:t> e si favorisce l’emulazione, ma se si omette di ricordare la vittima si lascia che questo ricordo passi in modo occulto e sotterraneo senza che se ne possa parlare e anche questo è un fattore di rischio. </a:t>
            </a:r>
          </a:p>
          <a:p>
            <a:endParaRPr lang="it-IT" dirty="0"/>
          </a:p>
        </p:txBody>
      </p:sp>
      <p:sp>
        <p:nvSpPr>
          <p:cNvPr id="4" name="Segnaposto numero diapositiva 3"/>
          <p:cNvSpPr>
            <a:spLocks noGrp="1"/>
          </p:cNvSpPr>
          <p:nvPr>
            <p:ph type="sldNum" sz="quarter" idx="10"/>
          </p:nvPr>
        </p:nvSpPr>
        <p:spPr/>
        <p:txBody>
          <a:bodyPr/>
          <a:lstStyle/>
          <a:p>
            <a:fld id="{21F1626A-A13D-4028-8068-1BDCB0E9AA99}" type="slidenum">
              <a:rPr lang="it-IT" smtClean="0"/>
              <a:t>36</a:t>
            </a:fld>
            <a:endParaRPr lang="it-IT"/>
          </a:p>
        </p:txBody>
      </p:sp>
    </p:spTree>
    <p:extLst>
      <p:ext uri="{BB962C8B-B14F-4D97-AF65-F5344CB8AC3E}">
        <p14:creationId xmlns:p14="http://schemas.microsoft.com/office/powerpoint/2010/main" val="375996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0265AF0-B7DC-4A9B-B665-9D6CF2FDE533}" type="slidenum">
              <a:rPr lang="it-IT" smtClean="0"/>
              <a:t>39</a:t>
            </a:fld>
            <a:endParaRPr lang="it-IT"/>
          </a:p>
        </p:txBody>
      </p:sp>
    </p:spTree>
    <p:extLst>
      <p:ext uri="{BB962C8B-B14F-4D97-AF65-F5344CB8AC3E}">
        <p14:creationId xmlns:p14="http://schemas.microsoft.com/office/powerpoint/2010/main" val="58600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4833834-47CA-483C-969D-F97F55A11165}" type="slidenum">
              <a:rPr lang="it-IT" smtClean="0"/>
              <a:t>45</a:t>
            </a:fld>
            <a:endParaRPr lang="it-IT"/>
          </a:p>
        </p:txBody>
      </p:sp>
    </p:spTree>
    <p:extLst>
      <p:ext uri="{BB962C8B-B14F-4D97-AF65-F5344CB8AC3E}">
        <p14:creationId xmlns:p14="http://schemas.microsoft.com/office/powerpoint/2010/main" val="3449422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78CF34B-CC92-44AD-9E5C-34C4B630E3F3}" type="datetimeFigureOut">
              <a:rPr lang="it-IT" smtClean="0"/>
              <a:pPr/>
              <a:t>23/02/2019</a:t>
            </a:fld>
            <a:endParaRPr lang="it-IT"/>
          </a:p>
        </p:txBody>
      </p:sp>
      <p:sp>
        <p:nvSpPr>
          <p:cNvPr id="5" name="Footer Placeholder 4"/>
          <p:cNvSpPr>
            <a:spLocks noGrp="1"/>
          </p:cNvSpPr>
          <p:nvPr>
            <p:ph type="ftr" sz="quarter" idx="11"/>
          </p:nvPr>
        </p:nvSpPr>
        <p:spPr>
          <a:xfrm>
            <a:off x="1921934" y="5054602"/>
            <a:ext cx="4064860" cy="279400"/>
          </a:xfrm>
        </p:spPr>
        <p:txBody>
          <a:bodyPr/>
          <a:lstStyle/>
          <a:p>
            <a:endParaRPr lang="it-IT"/>
          </a:p>
        </p:txBody>
      </p:sp>
      <p:sp>
        <p:nvSpPr>
          <p:cNvPr id="6" name="Slide Number Placeholder 5"/>
          <p:cNvSpPr>
            <a:spLocks noGrp="1"/>
          </p:cNvSpPr>
          <p:nvPr>
            <p:ph type="sldNum" sz="quarter" idx="12"/>
          </p:nvPr>
        </p:nvSpPr>
        <p:spPr>
          <a:xfrm>
            <a:off x="6817317" y="5054602"/>
            <a:ext cx="413483" cy="279400"/>
          </a:xfrm>
        </p:spPr>
        <p:txBody>
          <a:bodyPr/>
          <a:lstStyle/>
          <a:p>
            <a:fld id="{34FC6B1A-DCCF-4343-AC92-969643AFE95D}" type="slidenum">
              <a:rPr lang="it-IT" smtClean="0"/>
              <a:pPr/>
              <a:t>‹N›</a:t>
            </a:fld>
            <a:endParaRPr lang="it-IT"/>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4FC6B1A-DCCF-4343-AC92-969643AFE95D}" type="slidenum">
              <a:rPr lang="it-IT" smtClean="0"/>
              <a:pPr/>
              <a:t>‹N›</a:t>
            </a:fld>
            <a:endParaRPr lang="it-IT"/>
          </a:p>
        </p:txBody>
      </p:sp>
    </p:spTree>
    <p:extLst>
      <p:ext uri="{BB962C8B-B14F-4D97-AF65-F5344CB8AC3E}">
        <p14:creationId xmlns:p14="http://schemas.microsoft.com/office/powerpoint/2010/main" val="2047918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FC6B1A-DCCF-4343-AC92-969643AFE95D}" type="slidenum">
              <a:rPr lang="it-IT" smtClean="0"/>
              <a:pPr/>
              <a:t>‹N›</a:t>
            </a:fld>
            <a:endParaRPr lang="it-IT"/>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77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FC6B1A-DCCF-4343-AC92-969643AFE95D}" type="slidenum">
              <a:rPr lang="it-IT" smtClean="0"/>
              <a:pPr/>
              <a:t>‹N›</a:t>
            </a:fld>
            <a:endParaRPr lang="it-IT"/>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64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FC6B1A-DCCF-4343-AC92-969643AFE95D}" type="slidenum">
              <a:rPr lang="it-IT" smtClean="0"/>
              <a:pPr/>
              <a:t>‹N›</a:t>
            </a:fld>
            <a:endParaRPr lang="it-IT"/>
          </a:p>
        </p:txBody>
      </p:sp>
    </p:spTree>
    <p:extLst>
      <p:ext uri="{BB962C8B-B14F-4D97-AF65-F5344CB8AC3E}">
        <p14:creationId xmlns:p14="http://schemas.microsoft.com/office/powerpoint/2010/main" val="270949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FC6B1A-DCCF-4343-AC92-969643AFE95D}" type="slidenum">
              <a:rPr lang="it-IT" smtClean="0"/>
              <a:pPr/>
              <a:t>‹N›</a:t>
            </a:fld>
            <a:endParaRPr lang="it-IT"/>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637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it-IT"/>
              <a:t>Fare clic per modificare lo stile del titolo</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FC6B1A-DCCF-4343-AC92-969643AFE95D}" type="slidenum">
              <a:rPr lang="it-IT" smtClean="0"/>
              <a:pPr/>
              <a:t>‹N›</a:t>
            </a:fld>
            <a:endParaRPr lang="it-IT"/>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923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FC6B1A-DCCF-4343-AC92-969643AFE95D}" type="slidenum">
              <a:rPr lang="it-IT" smtClean="0"/>
              <a:pPr/>
              <a:t>‹N›</a:t>
            </a:fld>
            <a:endParaRPr lang="it-IT"/>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866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FC6B1A-DCCF-4343-AC92-969643AFE95D}" type="slidenum">
              <a:rPr lang="it-IT" smtClean="0"/>
              <a:pPr/>
              <a:t>‹N›</a:t>
            </a:fld>
            <a:endParaRPr lang="it-IT"/>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30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FC6B1A-DCCF-4343-AC92-969643AFE95D}" type="slidenum">
              <a:rPr lang="it-IT" smtClean="0"/>
              <a:pPr/>
              <a:t>‹N›</a:t>
            </a:fld>
            <a:endParaRPr lang="it-IT"/>
          </a:p>
        </p:txBody>
      </p:sp>
    </p:spTree>
    <p:extLst>
      <p:ext uri="{BB962C8B-B14F-4D97-AF65-F5344CB8AC3E}">
        <p14:creationId xmlns:p14="http://schemas.microsoft.com/office/powerpoint/2010/main" val="28861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FC6B1A-DCCF-4343-AC92-969643AFE95D}" type="slidenum">
              <a:rPr lang="it-IT" smtClean="0"/>
              <a:pPr/>
              <a:t>‹N›</a:t>
            </a:fld>
            <a:endParaRPr lang="it-IT"/>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48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4FC6B1A-DCCF-4343-AC92-969643AFE95D}" type="slidenum">
              <a:rPr lang="it-IT" smtClean="0"/>
              <a:pPr/>
              <a:t>‹N›</a:t>
            </a:fld>
            <a:endParaRPr lang="it-IT"/>
          </a:p>
        </p:txBody>
      </p:sp>
    </p:spTree>
    <p:extLst>
      <p:ext uri="{BB962C8B-B14F-4D97-AF65-F5344CB8AC3E}">
        <p14:creationId xmlns:p14="http://schemas.microsoft.com/office/powerpoint/2010/main" val="184851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4FC6B1A-DCCF-4343-AC92-969643AFE95D}" type="slidenum">
              <a:rPr lang="it-IT" smtClean="0"/>
              <a:pPr/>
              <a:t>‹N›</a:t>
            </a:fld>
            <a:endParaRPr lang="it-IT"/>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30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4FC6B1A-DCCF-4343-AC92-969643AFE95D}" type="slidenum">
              <a:rPr lang="it-IT" smtClean="0"/>
              <a:pPr/>
              <a:t>‹N›</a:t>
            </a:fld>
            <a:endParaRPr lang="it-IT"/>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789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4FC6B1A-DCCF-4343-AC92-969643AFE95D}" type="slidenum">
              <a:rPr lang="it-IT" smtClean="0"/>
              <a:pPr/>
              <a:t>‹N›</a:t>
            </a:fld>
            <a:endParaRPr lang="it-IT"/>
          </a:p>
        </p:txBody>
      </p:sp>
    </p:spTree>
    <p:extLst>
      <p:ext uri="{BB962C8B-B14F-4D97-AF65-F5344CB8AC3E}">
        <p14:creationId xmlns:p14="http://schemas.microsoft.com/office/powerpoint/2010/main" val="28192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4FC6B1A-DCCF-4343-AC92-969643AFE95D}" type="slidenum">
              <a:rPr lang="it-IT" smtClean="0"/>
              <a:pPr/>
              <a:t>‹N›</a:t>
            </a:fld>
            <a:endParaRPr lang="it-IT"/>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02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it-IT"/>
              <a:t>Fare clic per modificare lo stile del titolo</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78CF34B-CC92-44AD-9E5C-34C4B630E3F3}" type="datetimeFigureOut">
              <a:rPr lang="it-IT" smtClean="0"/>
              <a:pPr/>
              <a:t>23/02/2019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4FC6B1A-DCCF-4343-AC92-969643AFE95D}" type="slidenum">
              <a:rPr lang="it-IT" smtClean="0"/>
              <a:pPr/>
              <a:t>‹N›</a:t>
            </a:fld>
            <a:endParaRPr lang="it-IT"/>
          </a:p>
        </p:txBody>
      </p:sp>
    </p:spTree>
    <p:extLst>
      <p:ext uri="{BB962C8B-B14F-4D97-AF65-F5344CB8AC3E}">
        <p14:creationId xmlns:p14="http://schemas.microsoft.com/office/powerpoint/2010/main" val="33202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8CF34B-CC92-44AD-9E5C-34C4B630E3F3}" type="datetimeFigureOut">
              <a:rPr lang="it-IT" smtClean="0"/>
              <a:pPr/>
              <a:t>23/02/2019</a:t>
            </a:fld>
            <a:endParaRPr lang="it-IT"/>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FC6B1A-DCCF-4343-AC92-969643AFE95D}" type="slidenum">
              <a:rPr lang="it-IT" smtClean="0"/>
              <a:pPr/>
              <a:t>‹N›</a:t>
            </a:fld>
            <a:endParaRPr lang="it-IT"/>
          </a:p>
        </p:txBody>
      </p:sp>
    </p:spTree>
    <p:extLst>
      <p:ext uri="{BB962C8B-B14F-4D97-AF65-F5344CB8AC3E}">
        <p14:creationId xmlns:p14="http://schemas.microsoft.com/office/powerpoint/2010/main" val="44472569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 id="2147484200" r:id="rId16"/>
    <p:sldLayoutId id="214748420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chemeClr val="accent3">
                    <a:lumMod val="75000"/>
                  </a:schemeClr>
                </a:solidFill>
                <a:latin typeface="Elephant" panose="02020904090505020303" pitchFamily="18" charset="0"/>
              </a:rPr>
              <a:t>Antonio Piotti </a:t>
            </a:r>
          </a:p>
        </p:txBody>
      </p:sp>
      <p:sp>
        <p:nvSpPr>
          <p:cNvPr id="3" name="Sottotitolo 2"/>
          <p:cNvSpPr>
            <a:spLocks noGrp="1"/>
          </p:cNvSpPr>
          <p:nvPr>
            <p:ph type="subTitle" idx="1"/>
          </p:nvPr>
        </p:nvSpPr>
        <p:spPr>
          <a:xfrm>
            <a:off x="1703162" y="3573016"/>
            <a:ext cx="5746410" cy="1774889"/>
          </a:xfrm>
        </p:spPr>
        <p:txBody>
          <a:bodyPr>
            <a:normAutofit fontScale="40000" lnSpcReduction="20000"/>
          </a:bodyPr>
          <a:lstStyle/>
          <a:p>
            <a:r>
              <a:rPr lang="it-IT" sz="6600" dirty="0">
                <a:latin typeface="Elephant" panose="02020904090505020303" pitchFamily="18" charset="0"/>
              </a:rPr>
              <a:t>Un’istituzione ferita:</a:t>
            </a:r>
          </a:p>
          <a:p>
            <a:endParaRPr lang="it-IT" sz="6600" dirty="0">
              <a:latin typeface="Elephant" panose="02020904090505020303" pitchFamily="18" charset="0"/>
            </a:endParaRPr>
          </a:p>
          <a:p>
            <a:r>
              <a:rPr lang="it-IT" sz="6600" dirty="0">
                <a:latin typeface="Elephant" panose="02020904090505020303" pitchFamily="18" charset="0"/>
              </a:rPr>
              <a:t>la scuola di fronte al suicidio di un allievo </a:t>
            </a:r>
          </a:p>
          <a:p>
            <a:endParaRPr lang="it-IT" dirty="0">
              <a:latin typeface="Elephant" panose="020209040905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a:noFill/>
        </p:spPr>
        <p:style>
          <a:lnRef idx="0">
            <a:schemeClr val="accent1"/>
          </a:lnRef>
          <a:fillRef idx="3">
            <a:schemeClr val="accent1"/>
          </a:fillRef>
          <a:effectRef idx="3">
            <a:schemeClr val="accent1"/>
          </a:effectRef>
          <a:fontRef idx="minor">
            <a:schemeClr val="lt1"/>
          </a:fontRef>
        </p:style>
        <p:txBody>
          <a:bodyPr/>
          <a:lstStyle/>
          <a:p>
            <a:r>
              <a:rPr lang="it-IT" i="1" dirty="0">
                <a:solidFill>
                  <a:srgbClr val="002060"/>
                </a:solidFill>
                <a:latin typeface="Verdana" pitchFamily="34" charset="0"/>
                <a:ea typeface="Verdana" pitchFamily="34" charset="0"/>
                <a:cs typeface="Verdana" pitchFamily="34" charset="0"/>
              </a:rPr>
              <a:t>CAMPO NARCISISTICO</a:t>
            </a:r>
          </a:p>
        </p:txBody>
      </p:sp>
      <p:sp>
        <p:nvSpPr>
          <p:cNvPr id="3" name="CasellaDiTesto 6"/>
          <p:cNvSpPr txBox="1">
            <a:spLocks noChangeArrowheads="1"/>
          </p:cNvSpPr>
          <p:nvPr/>
        </p:nvSpPr>
        <p:spPr bwMode="auto">
          <a:xfrm>
            <a:off x="467544" y="1498265"/>
            <a:ext cx="2232248" cy="1077218"/>
          </a:xfrm>
          <a:prstGeom prst="rect">
            <a:avLst/>
          </a:prstGeom>
          <a:solidFill>
            <a:schemeClr val="accent1">
              <a:lumMod val="75000"/>
            </a:schemeClr>
          </a:solidFill>
          <a:ln w="9525">
            <a:noFill/>
            <a:miter lim="800000"/>
            <a:headEnd/>
            <a:tailEnd/>
          </a:ln>
          <a:scene3d>
            <a:camera prst="orthographicFront"/>
            <a:lightRig rig="threePt" dir="t"/>
          </a:scene3d>
          <a:sp3d extrusionH="76200" prstMaterial="metal">
            <a:bevelT/>
            <a:extrusionClr>
              <a:schemeClr val="accent5">
                <a:lumMod val="75000"/>
              </a:schemeClr>
            </a:extrusionClr>
          </a:sp3d>
        </p:spPr>
        <p:txBody>
          <a:bodyPr wrap="square">
            <a:spAutoFit/>
          </a:bodyPr>
          <a:lstStyle/>
          <a:p>
            <a:pPr algn="ctr"/>
            <a:r>
              <a:rPr lang="it-IT" sz="2000" b="1" dirty="0">
                <a:solidFill>
                  <a:srgbClr val="002060"/>
                </a:solidFill>
                <a:latin typeface="Verdana" pitchFamily="34" charset="0"/>
                <a:ea typeface="Verdana" pitchFamily="34" charset="0"/>
                <a:cs typeface="Verdana" pitchFamily="34" charset="0"/>
              </a:rPr>
              <a:t>ESPERIENZE QUOTIDIANE</a:t>
            </a:r>
          </a:p>
          <a:p>
            <a:pPr algn="ctr"/>
            <a:r>
              <a:rPr lang="it-IT" sz="2400" b="1" dirty="0">
                <a:solidFill>
                  <a:srgbClr val="FF0000"/>
                </a:solidFill>
                <a:latin typeface="Verdana" pitchFamily="34" charset="0"/>
                <a:ea typeface="Verdana" pitchFamily="34" charset="0"/>
                <a:cs typeface="Verdana" pitchFamily="34" charset="0"/>
              </a:rPr>
              <a:t> A</a:t>
            </a:r>
          </a:p>
        </p:txBody>
      </p:sp>
      <p:sp>
        <p:nvSpPr>
          <p:cNvPr id="4" name="CasellaDiTesto 7"/>
          <p:cNvSpPr txBox="1">
            <a:spLocks noChangeArrowheads="1"/>
          </p:cNvSpPr>
          <p:nvPr/>
        </p:nvSpPr>
        <p:spPr bwMode="auto">
          <a:xfrm>
            <a:off x="407112" y="4887817"/>
            <a:ext cx="2088232" cy="1077218"/>
          </a:xfrm>
          <a:prstGeom prst="rect">
            <a:avLst/>
          </a:prstGeom>
          <a:solidFill>
            <a:schemeClr val="accent1">
              <a:lumMod val="75000"/>
            </a:schemeClr>
          </a:solidFill>
          <a:ln w="9525">
            <a:noFill/>
            <a:miter lim="800000"/>
            <a:headEnd/>
            <a:tailEnd/>
          </a:ln>
          <a:scene3d>
            <a:camera prst="orthographicFront"/>
            <a:lightRig rig="threePt" dir="t"/>
          </a:scene3d>
          <a:sp3d>
            <a:bevelT/>
            <a:bevelB/>
          </a:sp3d>
        </p:spPr>
        <p:txBody>
          <a:bodyPr wrap="square">
            <a:spAutoFit/>
          </a:bodyPr>
          <a:lstStyle/>
          <a:p>
            <a:pPr algn="ctr"/>
            <a:r>
              <a:rPr lang="it-IT" sz="2000" b="1" dirty="0">
                <a:solidFill>
                  <a:srgbClr val="002060"/>
                </a:solidFill>
                <a:latin typeface="Verdana" pitchFamily="34" charset="0"/>
                <a:ea typeface="Verdana" pitchFamily="34" charset="0"/>
                <a:cs typeface="Verdana" pitchFamily="34" charset="0"/>
              </a:rPr>
              <a:t>MESCHINITÀ CORPOREA</a:t>
            </a:r>
          </a:p>
          <a:p>
            <a:r>
              <a:rPr lang="it-IT" b="1" dirty="0">
                <a:latin typeface="Verdana" pitchFamily="34" charset="0"/>
                <a:ea typeface="Verdana" pitchFamily="34" charset="0"/>
                <a:cs typeface="Verdana" pitchFamily="34" charset="0"/>
              </a:rPr>
              <a:t>         </a:t>
            </a:r>
            <a:r>
              <a:rPr lang="it-IT" sz="2400" b="1" dirty="0">
                <a:solidFill>
                  <a:srgbClr val="FF0000"/>
                </a:solidFill>
                <a:latin typeface="Verdana" pitchFamily="34" charset="0"/>
                <a:ea typeface="Verdana" pitchFamily="34" charset="0"/>
                <a:cs typeface="Verdana" pitchFamily="34" charset="0"/>
              </a:rPr>
              <a:t>B</a:t>
            </a:r>
          </a:p>
        </p:txBody>
      </p:sp>
      <p:sp>
        <p:nvSpPr>
          <p:cNvPr id="5" name="CasellaDiTesto 8"/>
          <p:cNvSpPr txBox="1">
            <a:spLocks noChangeArrowheads="1"/>
          </p:cNvSpPr>
          <p:nvPr/>
        </p:nvSpPr>
        <p:spPr bwMode="auto">
          <a:xfrm>
            <a:off x="6680920" y="1268760"/>
            <a:ext cx="2088232" cy="1077218"/>
          </a:xfrm>
          <a:prstGeom prst="rect">
            <a:avLst/>
          </a:prstGeom>
          <a:solidFill>
            <a:schemeClr val="accent1">
              <a:lumMod val="75000"/>
            </a:schemeClr>
          </a:solidFill>
          <a:ln w="9525">
            <a:noFill/>
            <a:miter lim="800000"/>
            <a:headEnd/>
            <a:tailEnd/>
          </a:ln>
          <a:scene3d>
            <a:camera prst="orthographicFront"/>
            <a:lightRig rig="threePt" dir="t"/>
          </a:scene3d>
          <a:sp3d>
            <a:bevelT/>
          </a:sp3d>
        </p:spPr>
        <p:txBody>
          <a:bodyPr wrap="square">
            <a:spAutoFit/>
          </a:bodyPr>
          <a:lstStyle/>
          <a:p>
            <a:pPr algn="ctr"/>
            <a:r>
              <a:rPr lang="it-IT" sz="2000" b="1" dirty="0">
                <a:solidFill>
                  <a:srgbClr val="002060"/>
                </a:solidFill>
                <a:latin typeface="Verdana" pitchFamily="34" charset="0"/>
                <a:ea typeface="Verdana" pitchFamily="34" charset="0"/>
                <a:cs typeface="Verdana" pitchFamily="34" charset="0"/>
              </a:rPr>
              <a:t>CORPO SONTUOSO</a:t>
            </a:r>
          </a:p>
          <a:p>
            <a:pPr algn="ctr"/>
            <a:r>
              <a:rPr lang="it-IT" sz="2400" b="1" dirty="0">
                <a:solidFill>
                  <a:srgbClr val="FF0000"/>
                </a:solidFill>
                <a:latin typeface="Verdana" pitchFamily="34" charset="0"/>
                <a:ea typeface="Verdana" pitchFamily="34" charset="0"/>
                <a:cs typeface="Verdana" pitchFamily="34" charset="0"/>
              </a:rPr>
              <a:t>C</a:t>
            </a:r>
          </a:p>
        </p:txBody>
      </p:sp>
      <p:sp>
        <p:nvSpPr>
          <p:cNvPr id="6" name="CasellaDiTesto 9"/>
          <p:cNvSpPr txBox="1">
            <a:spLocks noChangeArrowheads="1"/>
          </p:cNvSpPr>
          <p:nvPr/>
        </p:nvSpPr>
        <p:spPr bwMode="auto">
          <a:xfrm>
            <a:off x="6660232" y="4309762"/>
            <a:ext cx="2483768" cy="1384995"/>
          </a:xfrm>
          <a:prstGeom prst="rect">
            <a:avLst/>
          </a:prstGeom>
          <a:solidFill>
            <a:schemeClr val="accent1">
              <a:lumMod val="75000"/>
            </a:schemeClr>
          </a:solidFill>
          <a:ln w="9525">
            <a:noFill/>
            <a:miter lim="800000"/>
            <a:headEnd/>
            <a:tailEnd/>
          </a:ln>
          <a:scene3d>
            <a:camera prst="orthographicFront"/>
            <a:lightRig rig="threePt" dir="t"/>
          </a:scene3d>
          <a:sp3d>
            <a:bevelT/>
          </a:sp3d>
        </p:spPr>
        <p:txBody>
          <a:bodyPr wrap="square">
            <a:spAutoFit/>
          </a:bodyPr>
          <a:lstStyle/>
          <a:p>
            <a:pPr algn="ctr"/>
            <a:r>
              <a:rPr lang="it-IT" sz="2000" b="1" dirty="0">
                <a:solidFill>
                  <a:srgbClr val="002060"/>
                </a:solidFill>
                <a:latin typeface="Verdana" pitchFamily="34" charset="0"/>
                <a:ea typeface="Verdana" pitchFamily="34" charset="0"/>
                <a:cs typeface="Verdana" pitchFamily="34" charset="0"/>
              </a:rPr>
              <a:t>FANTASIE </a:t>
            </a:r>
            <a:r>
              <a:rPr lang="it-IT" sz="2000" b="1" dirty="0" err="1">
                <a:solidFill>
                  <a:srgbClr val="002060"/>
                </a:solidFill>
                <a:latin typeface="Verdana" pitchFamily="34" charset="0"/>
                <a:ea typeface="Verdana" pitchFamily="34" charset="0"/>
                <a:cs typeface="Verdana" pitchFamily="34" charset="0"/>
              </a:rPr>
              <a:t>DI</a:t>
            </a:r>
            <a:r>
              <a:rPr lang="it-IT" sz="2000" b="1" dirty="0">
                <a:solidFill>
                  <a:srgbClr val="002060"/>
                </a:solidFill>
                <a:latin typeface="Verdana" pitchFamily="34" charset="0"/>
                <a:ea typeface="Verdana" pitchFamily="34" charset="0"/>
                <a:cs typeface="Verdana" pitchFamily="34" charset="0"/>
              </a:rPr>
              <a:t> GRANDIOSITÀ IMMAGINARIA</a:t>
            </a:r>
          </a:p>
          <a:p>
            <a:r>
              <a:rPr lang="it-IT" b="1" dirty="0">
                <a:latin typeface="Verdana" pitchFamily="34" charset="0"/>
                <a:ea typeface="Verdana" pitchFamily="34" charset="0"/>
                <a:cs typeface="Verdana" pitchFamily="34" charset="0"/>
              </a:rPr>
              <a:t>          </a:t>
            </a:r>
            <a:r>
              <a:rPr lang="it-IT" sz="2400" b="1" dirty="0">
                <a:solidFill>
                  <a:srgbClr val="FF0000"/>
                </a:solidFill>
                <a:latin typeface="Verdana" pitchFamily="34" charset="0"/>
                <a:ea typeface="Verdana" pitchFamily="34" charset="0"/>
                <a:cs typeface="Verdana" pitchFamily="34" charset="0"/>
              </a:rPr>
              <a:t>D</a:t>
            </a:r>
          </a:p>
        </p:txBody>
      </p:sp>
      <p:sp>
        <p:nvSpPr>
          <p:cNvPr id="18" name="Ovale 17"/>
          <p:cNvSpPr/>
          <p:nvPr/>
        </p:nvSpPr>
        <p:spPr>
          <a:xfrm>
            <a:off x="3131840" y="3284984"/>
            <a:ext cx="2952328" cy="936104"/>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it-IT" sz="2000" b="1" dirty="0">
                <a:latin typeface="Verdana" pitchFamily="34" charset="0"/>
                <a:ea typeface="Verdana" pitchFamily="34" charset="0"/>
                <a:cs typeface="Verdana" pitchFamily="34" charset="0"/>
              </a:rPr>
              <a:t>VERGOGNA</a:t>
            </a:r>
          </a:p>
        </p:txBody>
      </p:sp>
      <p:cxnSp>
        <p:nvCxnSpPr>
          <p:cNvPr id="20" name="Connettore 2 19"/>
          <p:cNvCxnSpPr/>
          <p:nvPr/>
        </p:nvCxnSpPr>
        <p:spPr>
          <a:xfrm>
            <a:off x="2987824" y="2204864"/>
            <a:ext cx="1008112" cy="1008112"/>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22" name="Connettore 2 21"/>
          <p:cNvCxnSpPr/>
          <p:nvPr/>
        </p:nvCxnSpPr>
        <p:spPr>
          <a:xfrm flipV="1">
            <a:off x="2843808" y="4365104"/>
            <a:ext cx="1440160" cy="1368152"/>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24" name="Connettore 2 23"/>
          <p:cNvCxnSpPr/>
          <p:nvPr/>
        </p:nvCxnSpPr>
        <p:spPr>
          <a:xfrm flipH="1">
            <a:off x="5292080" y="2132856"/>
            <a:ext cx="1080120" cy="1080120"/>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26" name="Connettore 2 25"/>
          <p:cNvCxnSpPr/>
          <p:nvPr/>
        </p:nvCxnSpPr>
        <p:spPr>
          <a:xfrm flipH="1" flipV="1">
            <a:off x="5292080" y="4293096"/>
            <a:ext cx="1080120" cy="1512168"/>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47" name="Connettore 2 46"/>
          <p:cNvCxnSpPr/>
          <p:nvPr/>
        </p:nvCxnSpPr>
        <p:spPr>
          <a:xfrm>
            <a:off x="6588224" y="2060848"/>
            <a:ext cx="0" cy="3888432"/>
          </a:xfrm>
          <a:prstGeom prst="straightConnector1">
            <a:avLst/>
          </a:prstGeom>
          <a:ln>
            <a:solidFill>
              <a:srgbClr val="002060"/>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6" name="Connettore 2 15"/>
          <p:cNvCxnSpPr/>
          <p:nvPr/>
        </p:nvCxnSpPr>
        <p:spPr>
          <a:xfrm>
            <a:off x="2699792" y="2060848"/>
            <a:ext cx="0" cy="4032448"/>
          </a:xfrm>
          <a:prstGeom prst="straightConnector1">
            <a:avLst/>
          </a:prstGeom>
          <a:ln>
            <a:solidFill>
              <a:srgbClr val="000099"/>
            </a:solidFill>
            <a:prstDash val="dash"/>
            <a:headEnd type="arrow"/>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601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6"/>
                                        </p:tgtEl>
                                        <p:attrNameLst>
                                          <p:attrName>ppt_w</p:attrName>
                                        </p:attrNameLst>
                                      </p:cBhvr>
                                      <p:tavLst>
                                        <p:tav tm="0">
                                          <p:val>
                                            <p:strVal val="#ppt_w*.05"/>
                                          </p:val>
                                        </p:tav>
                                        <p:tav tm="100000">
                                          <p:val>
                                            <p:strVal val="#ppt_w"/>
                                          </p:val>
                                        </p:tav>
                                      </p:tavLst>
                                    </p:anim>
                                    <p:anim calcmode="lin" valueType="num">
                                      <p:cBhvr>
                                        <p:cTn id="10" dur="2000" fill="hold"/>
                                        <p:tgtEl>
                                          <p:spTgt spid="1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20"/>
                                        </p:tgtEl>
                                        <p:attrNameLst>
                                          <p:attrName>ppt_w</p:attrName>
                                        </p:attrNameLst>
                                      </p:cBhvr>
                                      <p:tavLst>
                                        <p:tav tm="0">
                                          <p:val>
                                            <p:strVal val="#ppt_w*.05"/>
                                          </p:val>
                                        </p:tav>
                                        <p:tav tm="100000">
                                          <p:val>
                                            <p:strVal val="#ppt_w"/>
                                          </p:val>
                                        </p:tav>
                                      </p:tavLst>
                                    </p:anim>
                                    <p:anim calcmode="lin" valueType="num">
                                      <p:cBhvr>
                                        <p:cTn id="22" dur="2000" fill="hold"/>
                                        <p:tgtEl>
                                          <p:spTgt spid="20"/>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20"/>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33" dur="1000" accel="50000" fill="hold">
                                          <p:stCondLst>
                                            <p:cond delay="1000"/>
                                          </p:stCondLst>
                                        </p:cTn>
                                        <p:tgtEl>
                                          <p:spTgt spid="24"/>
                                        </p:tgtEl>
                                        <p:attrNameLst>
                                          <p:attrName>ppt_w</p:attrName>
                                        </p:attrNameLst>
                                      </p:cBhvr>
                                      <p:tavLst>
                                        <p:tav tm="0">
                                          <p:val>
                                            <p:strVal val="#ppt_w*.05"/>
                                          </p:val>
                                        </p:tav>
                                        <p:tav tm="100000">
                                          <p:val>
                                            <p:strVal val="#ppt_w"/>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37" dur="1000" accel="50000" fill="hold">
                                          <p:stCondLst>
                                            <p:cond delay="1000"/>
                                          </p:stCondLst>
                                        </p:cTn>
                                        <p:tgtEl>
                                          <p:spTgt spid="24"/>
                                        </p:tgtEl>
                                        <p:attrNameLst>
                                          <p:attrName>ppt_y</p:attrName>
                                        </p:attrNameLst>
                                      </p:cBhvr>
                                      <p:tavLst>
                                        <p:tav tm="0">
                                          <p:val>
                                            <p:strVal val="#ppt_y+.1"/>
                                          </p:val>
                                        </p:tav>
                                        <p:tav tm="100000">
                                          <p:val>
                                            <p:strVal val="#ppt_y"/>
                                          </p:val>
                                        </p:tav>
                                      </p:tavLst>
                                    </p:anim>
                                    <p:animEffect transition="in" filter="fade">
                                      <p:cBhvr>
                                        <p:cTn id="38" dur="2000" decel="50000">
                                          <p:stCondLst>
                                            <p:cond delay="0"/>
                                          </p:stCondLst>
                                        </p:cTn>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44" dur="10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45" dur="1000" accel="50000" fill="hold">
                                          <p:stCondLst>
                                            <p:cond delay="1000"/>
                                          </p:stCondLst>
                                        </p:cTn>
                                        <p:tgtEl>
                                          <p:spTgt spid="22"/>
                                        </p:tgtEl>
                                        <p:attrNameLst>
                                          <p:attrName>ppt_w</p:attrName>
                                        </p:attrNameLst>
                                      </p:cBhvr>
                                      <p:tavLst>
                                        <p:tav tm="0">
                                          <p:val>
                                            <p:strVal val="#ppt_w*.05"/>
                                          </p:val>
                                        </p:tav>
                                        <p:tav tm="100000">
                                          <p:val>
                                            <p:strVal val="#ppt_w"/>
                                          </p:val>
                                        </p:tav>
                                      </p:tavLst>
                                    </p:anim>
                                    <p:anim calcmode="lin" valueType="num">
                                      <p:cBhvr>
                                        <p:cTn id="46" dur="2000" fill="hold"/>
                                        <p:tgtEl>
                                          <p:spTgt spid="22"/>
                                        </p:tgtEl>
                                        <p:attrNameLst>
                                          <p:attrName>ppt_h</p:attrName>
                                        </p:attrNameLst>
                                      </p:cBhvr>
                                      <p:tavLst>
                                        <p:tav tm="0">
                                          <p:val>
                                            <p:strVal val="#ppt_h"/>
                                          </p:val>
                                        </p:tav>
                                        <p:tav tm="100000">
                                          <p:val>
                                            <p:strVal val="#ppt_h"/>
                                          </p:val>
                                        </p:tav>
                                      </p:tavLst>
                                    </p:anim>
                                    <p:anim calcmode="lin" valueType="num">
                                      <p:cBhvr>
                                        <p:cTn id="47" dur="10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48" dur="10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49" dur="1000" accel="50000" fill="hold">
                                          <p:stCondLst>
                                            <p:cond delay="1000"/>
                                          </p:stCondLst>
                                        </p:cTn>
                                        <p:tgtEl>
                                          <p:spTgt spid="22"/>
                                        </p:tgtEl>
                                        <p:attrNameLst>
                                          <p:attrName>ppt_y</p:attrName>
                                        </p:attrNameLst>
                                      </p:cBhvr>
                                      <p:tavLst>
                                        <p:tav tm="0">
                                          <p:val>
                                            <p:strVal val="#ppt_y+.1"/>
                                          </p:val>
                                        </p:tav>
                                        <p:tav tm="100000">
                                          <p:val>
                                            <p:strVal val="#ppt_y"/>
                                          </p:val>
                                        </p:tav>
                                      </p:tavLst>
                                    </p:anim>
                                    <p:animEffect transition="in" filter="fade">
                                      <p:cBhvr>
                                        <p:cTn id="50" dur="2000" decel="50000">
                                          <p:stCondLst>
                                            <p:cond delay="0"/>
                                          </p:stCondLst>
                                        </p:cTn>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56" dur="10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57" dur="1000" accel="50000" fill="hold">
                                          <p:stCondLst>
                                            <p:cond delay="1000"/>
                                          </p:stCondLst>
                                        </p:cTn>
                                        <p:tgtEl>
                                          <p:spTgt spid="26"/>
                                        </p:tgtEl>
                                        <p:attrNameLst>
                                          <p:attrName>ppt_w</p:attrName>
                                        </p:attrNameLst>
                                      </p:cBhvr>
                                      <p:tavLst>
                                        <p:tav tm="0">
                                          <p:val>
                                            <p:strVal val="#ppt_w*.05"/>
                                          </p:val>
                                        </p:tav>
                                        <p:tav tm="100000">
                                          <p:val>
                                            <p:strVal val="#ppt_w"/>
                                          </p:val>
                                        </p:tav>
                                      </p:tavLst>
                                    </p:anim>
                                    <p:anim calcmode="lin" valueType="num">
                                      <p:cBhvr>
                                        <p:cTn id="58" dur="2000" fill="hold"/>
                                        <p:tgtEl>
                                          <p:spTgt spid="26"/>
                                        </p:tgtEl>
                                        <p:attrNameLst>
                                          <p:attrName>ppt_h</p:attrName>
                                        </p:attrNameLst>
                                      </p:cBhvr>
                                      <p:tavLst>
                                        <p:tav tm="0">
                                          <p:val>
                                            <p:strVal val="#ppt_h"/>
                                          </p:val>
                                        </p:tav>
                                        <p:tav tm="100000">
                                          <p:val>
                                            <p:strVal val="#ppt_h"/>
                                          </p:val>
                                        </p:tav>
                                      </p:tavLst>
                                    </p:anim>
                                    <p:anim calcmode="lin" valueType="num">
                                      <p:cBhvr>
                                        <p:cTn id="59" dur="10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60" dur="10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61" dur="1000" accel="50000" fill="hold">
                                          <p:stCondLst>
                                            <p:cond delay="1000"/>
                                          </p:stCondLst>
                                        </p:cTn>
                                        <p:tgtEl>
                                          <p:spTgt spid="26"/>
                                        </p:tgtEl>
                                        <p:attrNameLst>
                                          <p:attrName>ppt_y</p:attrName>
                                        </p:attrNameLst>
                                      </p:cBhvr>
                                      <p:tavLst>
                                        <p:tav tm="0">
                                          <p:val>
                                            <p:strVal val="#ppt_y+.1"/>
                                          </p:val>
                                        </p:tav>
                                        <p:tav tm="100000">
                                          <p:val>
                                            <p:strVal val="#ppt_y"/>
                                          </p:val>
                                        </p:tav>
                                      </p:tavLst>
                                    </p:anim>
                                    <p:animEffect transition="in" filter="fade">
                                      <p:cBhvr>
                                        <p:cTn id="62" dur="2000" decel="50000">
                                          <p:stCondLst>
                                            <p:cond delay="0"/>
                                          </p:stCondLst>
                                        </p:cTn>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grpId="0" nodeType="clickEffect">
                                  <p:stCondLst>
                                    <p:cond delay="0"/>
                                  </p:stCondLst>
                                  <p:childTnLst>
                                    <p:animScale>
                                      <p:cBhvr>
                                        <p:cTn id="66"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D7BB9FB-B71A-426A-8A03-552DA1F9C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915337"/>
            <a:ext cx="3993232" cy="5040560"/>
          </a:xfrm>
          <a:prstGeom prst="rect">
            <a:avLst/>
          </a:prstGeom>
        </p:spPr>
      </p:pic>
      <p:sp>
        <p:nvSpPr>
          <p:cNvPr id="2" name="Titolo 1">
            <a:extLst>
              <a:ext uri="{FF2B5EF4-FFF2-40B4-BE49-F238E27FC236}">
                <a16:creationId xmlns:a16="http://schemas.microsoft.com/office/drawing/2014/main" id="{1793B052-B178-4A95-8C2E-E4030C5F8C60}"/>
              </a:ext>
            </a:extLst>
          </p:cNvPr>
          <p:cNvSpPr>
            <a:spLocks noGrp="1"/>
          </p:cNvSpPr>
          <p:nvPr>
            <p:ph type="title"/>
          </p:nvPr>
        </p:nvSpPr>
        <p:spPr>
          <a:xfrm>
            <a:off x="1176865" y="915337"/>
            <a:ext cx="7427583" cy="1303867"/>
          </a:xfrm>
        </p:spPr>
        <p:txBody>
          <a:bodyPr/>
          <a:lstStyle/>
          <a:p>
            <a:pPr algn="r"/>
            <a:r>
              <a:rPr lang="it-IT" dirty="0">
                <a:latin typeface="Elephant" panose="02020904090505020303" pitchFamily="18" charset="0"/>
              </a:rPr>
              <a:t>Corpi e ultra corpi</a:t>
            </a:r>
          </a:p>
        </p:txBody>
      </p:sp>
    </p:spTree>
    <p:extLst>
      <p:ext uri="{BB962C8B-B14F-4D97-AF65-F5344CB8AC3E}">
        <p14:creationId xmlns:p14="http://schemas.microsoft.com/office/powerpoint/2010/main" val="132168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2BA33-8050-4F09-8EA2-053B878EAF5B}"/>
              </a:ext>
            </a:extLst>
          </p:cNvPr>
          <p:cNvSpPr>
            <a:spLocks noGrp="1"/>
          </p:cNvSpPr>
          <p:nvPr>
            <p:ph type="title"/>
          </p:nvPr>
        </p:nvSpPr>
        <p:spPr/>
        <p:txBody>
          <a:bodyPr/>
          <a:lstStyle/>
          <a:p>
            <a:r>
              <a:rPr lang="it-IT" dirty="0">
                <a:latin typeface="Elephant" panose="02020904090505020303" pitchFamily="18" charset="0"/>
              </a:rPr>
              <a:t>Corpi  e ultra corpi</a:t>
            </a:r>
          </a:p>
        </p:txBody>
      </p:sp>
      <p:sp>
        <p:nvSpPr>
          <p:cNvPr id="3" name="Segnaposto contenuto 2">
            <a:extLst>
              <a:ext uri="{FF2B5EF4-FFF2-40B4-BE49-F238E27FC236}">
                <a16:creationId xmlns:a16="http://schemas.microsoft.com/office/drawing/2014/main" id="{E2C48C5F-8F10-42EC-9CCB-9EA5AEB1690B}"/>
              </a:ext>
            </a:extLst>
          </p:cNvPr>
          <p:cNvSpPr>
            <a:spLocks noGrp="1"/>
          </p:cNvSpPr>
          <p:nvPr>
            <p:ph idx="1"/>
          </p:nvPr>
        </p:nvSpPr>
        <p:spPr/>
        <p:txBody>
          <a:bodyPr>
            <a:normAutofit lnSpcReduction="10000"/>
          </a:bodyPr>
          <a:lstStyle/>
          <a:p>
            <a:r>
              <a:rPr lang="it-IT" sz="3600" dirty="0"/>
              <a:t>Il corpo prova la colpa</a:t>
            </a:r>
          </a:p>
          <a:p>
            <a:r>
              <a:rPr lang="it-IT" sz="3600" dirty="0"/>
              <a:t>L‘ ultra corpo assume la vergogna e sente l'angoscia come ineludibile</a:t>
            </a:r>
          </a:p>
          <a:p>
            <a:r>
              <a:rPr lang="it-IT" sz="3600" dirty="0"/>
              <a:t>Il trauma del corpo è nel passato</a:t>
            </a:r>
          </a:p>
          <a:p>
            <a:r>
              <a:rPr lang="it-IT" sz="3600" dirty="0"/>
              <a:t>Quello dell'ultra corpo è nel futuro</a:t>
            </a:r>
          </a:p>
          <a:p>
            <a:endParaRPr lang="it-IT" sz="3600" dirty="0"/>
          </a:p>
        </p:txBody>
      </p:sp>
    </p:spTree>
    <p:extLst>
      <p:ext uri="{BB962C8B-B14F-4D97-AF65-F5344CB8AC3E}">
        <p14:creationId xmlns:p14="http://schemas.microsoft.com/office/powerpoint/2010/main" val="26523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DC3D98-4CA0-42EC-BD3A-633D0A38B594}"/>
              </a:ext>
            </a:extLst>
          </p:cNvPr>
          <p:cNvSpPr>
            <a:spLocks noGrp="1"/>
          </p:cNvSpPr>
          <p:nvPr>
            <p:ph type="title"/>
          </p:nvPr>
        </p:nvSpPr>
        <p:spPr/>
        <p:txBody>
          <a:bodyPr/>
          <a:lstStyle/>
          <a:p>
            <a:r>
              <a:rPr lang="it-IT" dirty="0">
                <a:latin typeface="Elephant" panose="02020904090505020303" pitchFamily="18" charset="0"/>
              </a:rPr>
              <a:t>Corpi e ultra corpi</a:t>
            </a:r>
          </a:p>
        </p:txBody>
      </p:sp>
      <p:sp>
        <p:nvSpPr>
          <p:cNvPr id="3" name="Segnaposto contenuto 2">
            <a:extLst>
              <a:ext uri="{FF2B5EF4-FFF2-40B4-BE49-F238E27FC236}">
                <a16:creationId xmlns:a16="http://schemas.microsoft.com/office/drawing/2014/main" id="{5156421E-BA53-4913-B1C4-02ED16659263}"/>
              </a:ext>
            </a:extLst>
          </p:cNvPr>
          <p:cNvSpPr>
            <a:spLocks noGrp="1"/>
          </p:cNvSpPr>
          <p:nvPr>
            <p:ph idx="1"/>
          </p:nvPr>
        </p:nvSpPr>
        <p:spPr/>
        <p:txBody>
          <a:bodyPr>
            <a:normAutofit/>
          </a:bodyPr>
          <a:lstStyle/>
          <a:p>
            <a:r>
              <a:rPr lang="it-IT" sz="3600" dirty="0"/>
              <a:t>Il corpo si lascia </a:t>
            </a:r>
            <a:r>
              <a:rPr lang="it-IT" sz="3600" dirty="0" err="1"/>
              <a:t>mentalizzare</a:t>
            </a:r>
            <a:endParaRPr lang="it-IT" sz="3600" dirty="0"/>
          </a:p>
          <a:p>
            <a:r>
              <a:rPr lang="it-IT" sz="3600" dirty="0"/>
              <a:t>L'</a:t>
            </a:r>
            <a:r>
              <a:rPr lang="it-IT" sz="3600" dirty="0" err="1"/>
              <a:t>ultracorpo</a:t>
            </a:r>
            <a:r>
              <a:rPr lang="it-IT" sz="3600" dirty="0"/>
              <a:t> è fluido</a:t>
            </a:r>
          </a:p>
          <a:p>
            <a:r>
              <a:rPr lang="it-IT" sz="3600" dirty="0"/>
              <a:t>Il corpo non ha ciò che desidera</a:t>
            </a:r>
          </a:p>
          <a:p>
            <a:r>
              <a:rPr lang="it-IT" sz="3600" dirty="0"/>
              <a:t>L’</a:t>
            </a:r>
            <a:r>
              <a:rPr lang="it-IT" sz="3600" dirty="0" err="1"/>
              <a:t>ultracorpo</a:t>
            </a:r>
            <a:r>
              <a:rPr lang="it-IT" sz="3600" dirty="0"/>
              <a:t> non può fallire</a:t>
            </a:r>
          </a:p>
          <a:p>
            <a:endParaRPr lang="it-IT" sz="3600" dirty="0"/>
          </a:p>
        </p:txBody>
      </p:sp>
    </p:spTree>
    <p:extLst>
      <p:ext uri="{BB962C8B-B14F-4D97-AF65-F5344CB8AC3E}">
        <p14:creationId xmlns:p14="http://schemas.microsoft.com/office/powerpoint/2010/main" val="343343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82671F-54C0-4633-9627-67AB3F2369F6}"/>
              </a:ext>
            </a:extLst>
          </p:cNvPr>
          <p:cNvSpPr>
            <a:spLocks noGrp="1"/>
          </p:cNvSpPr>
          <p:nvPr>
            <p:ph type="title"/>
          </p:nvPr>
        </p:nvSpPr>
        <p:spPr/>
        <p:txBody>
          <a:bodyPr/>
          <a:lstStyle/>
          <a:p>
            <a:r>
              <a:rPr lang="it-IT" dirty="0">
                <a:latin typeface="Elephant" panose="02020904090505020303" pitchFamily="18" charset="0"/>
              </a:rPr>
              <a:t>Corpi e ultra corpi</a:t>
            </a:r>
          </a:p>
        </p:txBody>
      </p:sp>
      <p:sp>
        <p:nvSpPr>
          <p:cNvPr id="3" name="Segnaposto contenuto 2">
            <a:extLst>
              <a:ext uri="{FF2B5EF4-FFF2-40B4-BE49-F238E27FC236}">
                <a16:creationId xmlns:a16="http://schemas.microsoft.com/office/drawing/2014/main" id="{D652124F-C190-4A73-BDAE-4C853B5F0E63}"/>
              </a:ext>
            </a:extLst>
          </p:cNvPr>
          <p:cNvSpPr>
            <a:spLocks noGrp="1"/>
          </p:cNvSpPr>
          <p:nvPr>
            <p:ph idx="1"/>
          </p:nvPr>
        </p:nvSpPr>
        <p:spPr>
          <a:xfrm>
            <a:off x="1176865" y="2276872"/>
            <a:ext cx="6798736" cy="3444997"/>
          </a:xfrm>
        </p:spPr>
        <p:txBody>
          <a:bodyPr>
            <a:normAutofit fontScale="92500"/>
          </a:bodyPr>
          <a:lstStyle/>
          <a:p>
            <a:r>
              <a:rPr lang="it-IT" sz="3600" dirty="0"/>
              <a:t>Il corpo è a scuola</a:t>
            </a:r>
          </a:p>
          <a:p>
            <a:r>
              <a:rPr lang="it-IT" sz="3600" dirty="0"/>
              <a:t>L'ultra corpo è nella rete</a:t>
            </a:r>
          </a:p>
          <a:p>
            <a:endParaRPr lang="it-IT" sz="3600" dirty="0"/>
          </a:p>
          <a:p>
            <a:r>
              <a:rPr lang="it-IT" sz="3600" dirty="0"/>
              <a:t>Il corpo chiede una collocazione</a:t>
            </a:r>
          </a:p>
          <a:p>
            <a:r>
              <a:rPr lang="it-IT" sz="3600" dirty="0"/>
              <a:t>L'</a:t>
            </a:r>
            <a:r>
              <a:rPr lang="it-IT" sz="3600" dirty="0" err="1"/>
              <a:t>ultracorpo</a:t>
            </a:r>
            <a:r>
              <a:rPr lang="it-IT" sz="3600" dirty="0"/>
              <a:t> chiede un riconoscimento</a:t>
            </a:r>
          </a:p>
        </p:txBody>
      </p:sp>
    </p:spTree>
    <p:extLst>
      <p:ext uri="{BB962C8B-B14F-4D97-AF65-F5344CB8AC3E}">
        <p14:creationId xmlns:p14="http://schemas.microsoft.com/office/powerpoint/2010/main" val="325472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9B6ACE-9FE7-4033-9140-6C1D6DB6A252}"/>
              </a:ext>
            </a:extLst>
          </p:cNvPr>
          <p:cNvSpPr>
            <a:spLocks noGrp="1"/>
          </p:cNvSpPr>
          <p:nvPr>
            <p:ph type="title"/>
          </p:nvPr>
        </p:nvSpPr>
        <p:spPr/>
        <p:txBody>
          <a:bodyPr/>
          <a:lstStyle/>
          <a:p>
            <a:r>
              <a:rPr lang="it-IT" dirty="0">
                <a:latin typeface="Elephant" panose="02020904090505020303" pitchFamily="18" charset="0"/>
              </a:rPr>
              <a:t>Corpi e ultra corpi</a:t>
            </a:r>
          </a:p>
        </p:txBody>
      </p:sp>
      <p:sp>
        <p:nvSpPr>
          <p:cNvPr id="3" name="Segnaposto contenuto 2">
            <a:extLst>
              <a:ext uri="{FF2B5EF4-FFF2-40B4-BE49-F238E27FC236}">
                <a16:creationId xmlns:a16="http://schemas.microsoft.com/office/drawing/2014/main" id="{A640CD4C-7578-49BD-B79B-A58A95B12053}"/>
              </a:ext>
            </a:extLst>
          </p:cNvPr>
          <p:cNvSpPr>
            <a:spLocks noGrp="1"/>
          </p:cNvSpPr>
          <p:nvPr>
            <p:ph idx="1"/>
          </p:nvPr>
        </p:nvSpPr>
        <p:spPr>
          <a:xfrm>
            <a:off x="755576" y="2490135"/>
            <a:ext cx="7776863" cy="4035209"/>
          </a:xfrm>
        </p:spPr>
        <p:txBody>
          <a:bodyPr>
            <a:normAutofit fontScale="92500" lnSpcReduction="20000"/>
          </a:bodyPr>
          <a:lstStyle/>
          <a:p>
            <a:pPr algn="just"/>
            <a:r>
              <a:rPr lang="it-IT" sz="4000" dirty="0"/>
              <a:t>Il corpo è sottomesso alla rinuncia</a:t>
            </a:r>
          </a:p>
          <a:p>
            <a:pPr algn="just"/>
            <a:r>
              <a:rPr lang="it-IT" sz="4000" dirty="0"/>
              <a:t>L'ultra corpo deve godere</a:t>
            </a:r>
          </a:p>
          <a:p>
            <a:pPr algn="just"/>
            <a:r>
              <a:rPr lang="it-IT" sz="4000" dirty="0"/>
              <a:t>Il corpo si definisce attraverso lo scontro col padre (sistema della colpa)</a:t>
            </a:r>
          </a:p>
          <a:p>
            <a:pPr algn="just"/>
            <a:r>
              <a:rPr lang="it-IT" sz="4000" dirty="0"/>
              <a:t>L’</a:t>
            </a:r>
            <a:r>
              <a:rPr lang="it-IT" sz="4000" dirty="0" err="1"/>
              <a:t>ultracorpo</a:t>
            </a:r>
            <a:r>
              <a:rPr lang="it-IT" sz="4000" dirty="0"/>
              <a:t> si sottopone allo sguardo del gruppo dei pari (dinamica della vergogna)</a:t>
            </a:r>
          </a:p>
          <a:p>
            <a:pPr algn="just"/>
            <a:endParaRPr lang="it-IT" sz="4000" dirty="0"/>
          </a:p>
        </p:txBody>
      </p:sp>
    </p:spTree>
    <p:extLst>
      <p:ext uri="{BB962C8B-B14F-4D97-AF65-F5344CB8AC3E}">
        <p14:creationId xmlns:p14="http://schemas.microsoft.com/office/powerpoint/2010/main" val="249159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Elephant" panose="02020904090505020303" pitchFamily="18" charset="0"/>
              </a:rPr>
              <a:t>Che cos’è la postvention </a:t>
            </a:r>
          </a:p>
        </p:txBody>
      </p:sp>
      <p:sp>
        <p:nvSpPr>
          <p:cNvPr id="3" name="Segnaposto contenuto 2"/>
          <p:cNvSpPr>
            <a:spLocks noGrp="1"/>
          </p:cNvSpPr>
          <p:nvPr>
            <p:ph idx="1"/>
          </p:nvPr>
        </p:nvSpPr>
        <p:spPr>
          <a:xfrm>
            <a:off x="507781" y="2348880"/>
            <a:ext cx="8136904" cy="3444997"/>
          </a:xfrm>
        </p:spPr>
        <p:txBody>
          <a:bodyPr>
            <a:noAutofit/>
          </a:bodyPr>
          <a:lstStyle/>
          <a:p>
            <a:pPr marL="0" indent="0">
              <a:buNone/>
            </a:pPr>
            <a:r>
              <a:rPr lang="it-IT" sz="2000" b="1" dirty="0"/>
              <a:t>Gli interventi di </a:t>
            </a:r>
            <a:r>
              <a:rPr lang="it-IT" sz="2000" b="1" dirty="0" err="1"/>
              <a:t>postvention</a:t>
            </a:r>
            <a:r>
              <a:rPr lang="it-IT" sz="2000" b="1" dirty="0"/>
              <a:t> comprendono tutte le azioni che vengono messe in campo dopo un suicidio ed hanno come scopo principale quello di alleviare il dolore delle persone alle prese con gravi lutti.</a:t>
            </a:r>
          </a:p>
          <a:p>
            <a:pPr marL="0" indent="0">
              <a:buNone/>
            </a:pPr>
            <a:r>
              <a:rPr lang="it-IT" sz="2000" b="1" dirty="0"/>
              <a:t>Obiettivi </a:t>
            </a:r>
            <a:endParaRPr lang="it-IT" sz="2000" dirty="0"/>
          </a:p>
          <a:p>
            <a:r>
              <a:rPr lang="it-IT" sz="2000" dirty="0"/>
              <a:t>1. Elaborazione collettiva del lutto che implica la riduzione del dolore</a:t>
            </a:r>
          </a:p>
          <a:p>
            <a:r>
              <a:rPr lang="it-IT" sz="2000" dirty="0"/>
              <a:t>2. Individuazione di emergenze individuali allo scopo di minimizzare i rischi di imitazione  Attraverso l’identificazione dei segnali di allarme e dei soggetti più a rischio, l’intervento di </a:t>
            </a:r>
            <a:r>
              <a:rPr lang="it-IT" sz="2000" dirty="0" err="1"/>
              <a:t>postvention</a:t>
            </a:r>
            <a:r>
              <a:rPr lang="it-IT" sz="2000" dirty="0"/>
              <a:t> diventa un intervento preventivo</a:t>
            </a:r>
          </a:p>
          <a:p>
            <a:r>
              <a:rPr lang="it-IT" sz="2000" dirty="0"/>
              <a:t>3. Fornire supporto ai sopravvissuti e informazioni sulle risorse disponibili, affrontare lo stigma sociale </a:t>
            </a:r>
          </a:p>
          <a:p>
            <a:endParaRPr lang="it-IT" sz="2000" dirty="0"/>
          </a:p>
        </p:txBody>
      </p:sp>
    </p:spTree>
    <p:extLst>
      <p:ext uri="{BB962C8B-B14F-4D97-AF65-F5344CB8AC3E}">
        <p14:creationId xmlns:p14="http://schemas.microsoft.com/office/powerpoint/2010/main" val="140755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915337"/>
            <a:ext cx="7632848" cy="1303867"/>
          </a:xfrm>
        </p:spPr>
        <p:txBody>
          <a:bodyPr>
            <a:normAutofit/>
          </a:bodyPr>
          <a:lstStyle/>
          <a:p>
            <a:r>
              <a:rPr lang="it-IT" dirty="0">
                <a:latin typeface="Elephant" panose="02020904090505020303" pitchFamily="18" charset="0"/>
              </a:rPr>
              <a:t>Le due anime della </a:t>
            </a:r>
            <a:r>
              <a:rPr lang="it-IT" dirty="0" err="1">
                <a:latin typeface="Elephant" panose="02020904090505020303" pitchFamily="18" charset="0"/>
              </a:rPr>
              <a:t>postvention</a:t>
            </a:r>
            <a:endParaRPr lang="it-IT" dirty="0">
              <a:latin typeface="Elephant" panose="02020904090505020303" pitchFamily="18" charset="0"/>
            </a:endParaRPr>
          </a:p>
        </p:txBody>
      </p:sp>
      <p:sp>
        <p:nvSpPr>
          <p:cNvPr id="3" name="Segnaposto contenuto 2"/>
          <p:cNvSpPr>
            <a:spLocks noGrp="1"/>
          </p:cNvSpPr>
          <p:nvPr>
            <p:ph idx="1"/>
          </p:nvPr>
        </p:nvSpPr>
        <p:spPr>
          <a:xfrm>
            <a:off x="755576" y="1844824"/>
            <a:ext cx="7776864" cy="3444997"/>
          </a:xfrm>
        </p:spPr>
        <p:txBody>
          <a:bodyPr/>
          <a:lstStyle/>
          <a:p>
            <a:pPr algn="just"/>
            <a:endParaRPr lang="it-IT" dirty="0"/>
          </a:p>
          <a:p>
            <a:pPr algn="just"/>
            <a:endParaRPr lang="it-IT" dirty="0"/>
          </a:p>
          <a:p>
            <a:pPr algn="just"/>
            <a:r>
              <a:rPr lang="it-IT" dirty="0"/>
              <a:t>Occorre parlare con tutti e spesso per entrare in contatto con i soggetti a rischio e non lasciare che le persone più fragili affrontino da sole le loro ansie</a:t>
            </a:r>
          </a:p>
          <a:p>
            <a:pPr algn="just"/>
            <a:r>
              <a:rPr lang="it-IT" dirty="0"/>
              <a:t>Occorre stare molto attenti perché l’enfatizzazione del suicidio può facilitare comportamenti imitativi</a:t>
            </a:r>
          </a:p>
        </p:txBody>
      </p:sp>
    </p:spTree>
    <p:extLst>
      <p:ext uri="{BB962C8B-B14F-4D97-AF65-F5344CB8AC3E}">
        <p14:creationId xmlns:p14="http://schemas.microsoft.com/office/powerpoint/2010/main" val="44441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9827E3-F865-4AC4-8F51-EEFEEF44E849}"/>
              </a:ext>
            </a:extLst>
          </p:cNvPr>
          <p:cNvSpPr>
            <a:spLocks noGrp="1"/>
          </p:cNvSpPr>
          <p:nvPr>
            <p:ph type="title"/>
          </p:nvPr>
        </p:nvSpPr>
        <p:spPr>
          <a:xfrm>
            <a:off x="457200" y="496416"/>
            <a:ext cx="8229600" cy="988368"/>
          </a:xfrm>
        </p:spPr>
        <p:txBody>
          <a:bodyPr>
            <a:noAutofit/>
          </a:bodyPr>
          <a:lstStyle/>
          <a:p>
            <a:r>
              <a:rPr lang="it-IT" sz="3200" dirty="0">
                <a:latin typeface="Elephant" panose="02020904090505020303" pitchFamily="18" charset="0"/>
              </a:rPr>
              <a:t>Diagramma di flusso </a:t>
            </a:r>
            <a:br>
              <a:rPr lang="it-IT" sz="3200" dirty="0">
                <a:latin typeface="Elephant" panose="02020904090505020303" pitchFamily="18" charset="0"/>
              </a:rPr>
            </a:br>
            <a:r>
              <a:rPr lang="it-IT" sz="3200" dirty="0">
                <a:latin typeface="Elephant" panose="02020904090505020303" pitchFamily="18" charset="0"/>
              </a:rPr>
              <a:t>(in una situazione ottimale)</a:t>
            </a:r>
          </a:p>
        </p:txBody>
      </p:sp>
      <p:graphicFrame>
        <p:nvGraphicFramePr>
          <p:cNvPr id="4" name="Segnaposto contenuto 3">
            <a:extLst>
              <a:ext uri="{FF2B5EF4-FFF2-40B4-BE49-F238E27FC236}">
                <a16:creationId xmlns:a16="http://schemas.microsoft.com/office/drawing/2014/main" id="{C7C2D89C-84E6-4D1E-8435-E0539B92A38B}"/>
              </a:ext>
            </a:extLst>
          </p:cNvPr>
          <p:cNvGraphicFramePr>
            <a:graphicFrameLocks noGrp="1" noChangeAspect="1"/>
          </p:cNvGraphicFramePr>
          <p:nvPr>
            <p:ph idx="1"/>
            <p:extLst>
              <p:ext uri="{D42A27DB-BD31-4B8C-83A1-F6EECF244321}">
                <p14:modId xmlns:p14="http://schemas.microsoft.com/office/powerpoint/2010/main" val="425652087"/>
              </p:ext>
            </p:extLst>
          </p:nvPr>
        </p:nvGraphicFramePr>
        <p:xfrm>
          <a:off x="2138363" y="2490788"/>
          <a:ext cx="4875212" cy="3444875"/>
        </p:xfrm>
        <a:graphic>
          <a:graphicData uri="http://schemas.openxmlformats.org/presentationml/2006/ole">
            <mc:AlternateContent xmlns:mc="http://schemas.openxmlformats.org/markup-compatibility/2006">
              <mc:Choice xmlns:v="urn:schemas-microsoft-com:vml" Requires="v">
                <p:oleObj spid="_x0000_s1039" name="Document" r:id="rId3" imgW="9720349" imgH="6867512" progId="Word.Document.8">
                  <p:embed/>
                </p:oleObj>
              </mc:Choice>
              <mc:Fallback>
                <p:oleObj name="Document" r:id="rId3" imgW="9720349" imgH="6867512" progId="Word.Document.8">
                  <p:embed/>
                  <p:pic>
                    <p:nvPicPr>
                      <p:cNvPr id="4" name="Segnaposto contenuto 3">
                        <a:extLst>
                          <a:ext uri="{FF2B5EF4-FFF2-40B4-BE49-F238E27FC236}">
                            <a16:creationId xmlns:a16="http://schemas.microsoft.com/office/drawing/2014/main" id="{C7C2D89C-84E6-4D1E-8435-E0539B92A38B}"/>
                          </a:ext>
                        </a:extLst>
                      </p:cNvPr>
                      <p:cNvPicPr/>
                      <p:nvPr/>
                    </p:nvPicPr>
                    <p:blipFill>
                      <a:blip r:embed="rId4"/>
                      <a:stretch>
                        <a:fillRect/>
                      </a:stretch>
                    </p:blipFill>
                    <p:spPr>
                      <a:xfrm>
                        <a:off x="2138363" y="2490788"/>
                        <a:ext cx="4875212" cy="3444875"/>
                      </a:xfrm>
                      <a:prstGeom prst="rect">
                        <a:avLst/>
                      </a:prstGeom>
                    </p:spPr>
                  </p:pic>
                </p:oleObj>
              </mc:Fallback>
            </mc:AlternateContent>
          </a:graphicData>
        </a:graphic>
      </p:graphicFrame>
    </p:spTree>
    <p:extLst>
      <p:ext uri="{BB962C8B-B14F-4D97-AF65-F5344CB8AC3E}">
        <p14:creationId xmlns:p14="http://schemas.microsoft.com/office/powerpoint/2010/main" val="234247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lephant" panose="02020904090505020303" pitchFamily="18" charset="0"/>
              </a:rPr>
              <a:t>Rischi della parola</a:t>
            </a:r>
          </a:p>
        </p:txBody>
      </p:sp>
      <p:sp>
        <p:nvSpPr>
          <p:cNvPr id="3" name="Segnaposto contenuto 2"/>
          <p:cNvSpPr>
            <a:spLocks noGrp="1"/>
          </p:cNvSpPr>
          <p:nvPr>
            <p:ph idx="1"/>
          </p:nvPr>
        </p:nvSpPr>
        <p:spPr/>
        <p:txBody>
          <a:bodyPr>
            <a:normAutofit/>
          </a:bodyPr>
          <a:lstStyle/>
          <a:p>
            <a:pPr algn="ctr">
              <a:buNone/>
            </a:pPr>
            <a:endParaRPr lang="it-IT" sz="4800" dirty="0"/>
          </a:p>
          <a:p>
            <a:pPr algn="ctr">
              <a:buNone/>
            </a:pPr>
            <a:r>
              <a:rPr lang="it-IT" sz="4800" dirty="0"/>
              <a:t>Pericoli del silenzio</a:t>
            </a:r>
          </a:p>
          <a:p>
            <a:pPr algn="ctr">
              <a:buNone/>
            </a:pPr>
            <a:endParaRPr lang="it-IT"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latin typeface="Elephant" panose="02020904090505020303" pitchFamily="18" charset="0"/>
              </a:rPr>
              <a:t>Alcuni miti sul suicido</a:t>
            </a:r>
          </a:p>
        </p:txBody>
      </p:sp>
      <p:sp>
        <p:nvSpPr>
          <p:cNvPr id="3" name="Segnaposto contenuto 2"/>
          <p:cNvSpPr>
            <a:spLocks noGrp="1"/>
          </p:cNvSpPr>
          <p:nvPr>
            <p:ph idx="1"/>
          </p:nvPr>
        </p:nvSpPr>
        <p:spPr/>
        <p:txBody>
          <a:bodyPr>
            <a:noAutofit/>
          </a:bodyPr>
          <a:lstStyle/>
          <a:p>
            <a:pPr algn="just"/>
            <a:r>
              <a:rPr lang="it-IT" dirty="0"/>
              <a:t>Le persone che vogliono suicidarsi non ne parlano.</a:t>
            </a:r>
          </a:p>
          <a:p>
            <a:pPr algn="just"/>
            <a:r>
              <a:rPr lang="it-IT" dirty="0"/>
              <a:t>Chi invece ne parla non ha intenzioni serie</a:t>
            </a:r>
          </a:p>
          <a:p>
            <a:pPr algn="just"/>
            <a:r>
              <a:rPr lang="it-IT" dirty="0"/>
              <a:t>Il suicidio è maggiormente diffuso nelle fasce economiche più deboli </a:t>
            </a:r>
          </a:p>
          <a:p>
            <a:pPr algn="just"/>
            <a:r>
              <a:rPr lang="it-IT" dirty="0"/>
              <a:t>Il suicidio paradossalmente si verifica di più quando non ci sono problemi economici</a:t>
            </a:r>
          </a:p>
          <a:p>
            <a:pPr algn="just">
              <a:buNone/>
            </a:pPr>
            <a:r>
              <a:rPr lang="it-IT" b="1" dirty="0"/>
              <a:t>FALSO</a:t>
            </a:r>
          </a:p>
        </p:txBody>
      </p:sp>
    </p:spTree>
    <p:extLst>
      <p:ext uri="{BB962C8B-B14F-4D97-AF65-F5344CB8AC3E}">
        <p14:creationId xmlns:p14="http://schemas.microsoft.com/office/powerpoint/2010/main" val="248661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Elephant" panose="02020904090505020303" pitchFamily="18" charset="0"/>
              </a:rPr>
              <a:t>La </a:t>
            </a:r>
            <a:r>
              <a:rPr lang="it-IT" dirty="0" err="1">
                <a:latin typeface="Elephant" panose="02020904090505020303" pitchFamily="18" charset="0"/>
              </a:rPr>
              <a:t>postvention</a:t>
            </a:r>
            <a:r>
              <a:rPr lang="it-IT" dirty="0">
                <a:latin typeface="Elephant" panose="02020904090505020303" pitchFamily="18" charset="0"/>
              </a:rPr>
              <a:t> è un’operazione molto delicata</a:t>
            </a:r>
          </a:p>
        </p:txBody>
      </p:sp>
      <p:sp>
        <p:nvSpPr>
          <p:cNvPr id="3" name="Segnaposto contenuto 2"/>
          <p:cNvSpPr>
            <a:spLocks noGrp="1"/>
          </p:cNvSpPr>
          <p:nvPr>
            <p:ph idx="1"/>
          </p:nvPr>
        </p:nvSpPr>
        <p:spPr>
          <a:xfrm>
            <a:off x="827584" y="2490135"/>
            <a:ext cx="7560840" cy="3444997"/>
          </a:xfrm>
        </p:spPr>
        <p:txBody>
          <a:bodyPr/>
          <a:lstStyle/>
          <a:p>
            <a:pPr algn="just"/>
            <a:r>
              <a:rPr lang="it-IT" dirty="0"/>
              <a:t>Non è possibile effettuare valutazioni di </a:t>
            </a:r>
            <a:r>
              <a:rPr lang="it-IT" dirty="0" err="1"/>
              <a:t>follow</a:t>
            </a:r>
            <a:r>
              <a:rPr lang="it-IT" dirty="0"/>
              <a:t> up attendibili</a:t>
            </a:r>
          </a:p>
          <a:p>
            <a:pPr algn="just"/>
            <a:r>
              <a:rPr lang="it-IT" dirty="0"/>
              <a:t>Alcune ricerche, per esempio </a:t>
            </a:r>
            <a:r>
              <a:rPr lang="it-IT" dirty="0" err="1"/>
              <a:t>Callhan</a:t>
            </a:r>
            <a:r>
              <a:rPr lang="it-IT" dirty="0"/>
              <a:t> 1996, mostrano che gli interventi di </a:t>
            </a:r>
            <a:r>
              <a:rPr lang="it-IT" dirty="0" err="1"/>
              <a:t>postvention</a:t>
            </a:r>
            <a:r>
              <a:rPr lang="it-IT" dirty="0"/>
              <a:t>, se gestiti male, possono persino essere controproducenti</a:t>
            </a:r>
          </a:p>
          <a:p>
            <a:pPr algn="just"/>
            <a:r>
              <a:rPr lang="it-IT" dirty="0"/>
              <a:t>Si tratta di trovare, in ogni situazione l’esatto punto di equilibrio tra il rischio di tacere e la tendenza ad un’eccessiva enfatizzazione.</a:t>
            </a:r>
          </a:p>
        </p:txBody>
      </p:sp>
    </p:spTree>
    <p:extLst>
      <p:ext uri="{BB962C8B-B14F-4D97-AF65-F5344CB8AC3E}">
        <p14:creationId xmlns:p14="http://schemas.microsoft.com/office/powerpoint/2010/main" val="142225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lephant" panose="02020904090505020303" pitchFamily="18" charset="0"/>
              </a:rPr>
              <a:t>Dopo un suicidio</a:t>
            </a:r>
          </a:p>
        </p:txBody>
      </p:sp>
      <p:sp>
        <p:nvSpPr>
          <p:cNvPr id="3" name="Segnaposto contenuto 2"/>
          <p:cNvSpPr>
            <a:spLocks noGrp="1"/>
          </p:cNvSpPr>
          <p:nvPr>
            <p:ph idx="1"/>
          </p:nvPr>
        </p:nvSpPr>
        <p:spPr>
          <a:xfrm>
            <a:off x="539552" y="1916832"/>
            <a:ext cx="7920880" cy="4032448"/>
          </a:xfrm>
        </p:spPr>
        <p:txBody>
          <a:bodyPr>
            <a:noAutofit/>
          </a:bodyPr>
          <a:lstStyle/>
          <a:p>
            <a:pPr algn="just">
              <a:buNone/>
            </a:pPr>
            <a:endParaRPr lang="it-IT" sz="2000" dirty="0">
              <a:solidFill>
                <a:schemeClr val="tx1"/>
              </a:solidFill>
            </a:endParaRPr>
          </a:p>
          <a:p>
            <a:pPr algn="just"/>
            <a:r>
              <a:rPr lang="it-IT" sz="2000" b="1" dirty="0">
                <a:solidFill>
                  <a:schemeClr val="tx1"/>
                </a:solidFill>
              </a:rPr>
              <a:t>SHOCK  NEGAZIONE </a:t>
            </a:r>
            <a:r>
              <a:rPr lang="it-IT" sz="2000" dirty="0">
                <a:solidFill>
                  <a:schemeClr val="tx1"/>
                </a:solidFill>
              </a:rPr>
              <a:t>Sorpresa Non è successo Non è vero</a:t>
            </a:r>
          </a:p>
          <a:p>
            <a:pPr algn="just"/>
            <a:r>
              <a:rPr lang="it-IT" sz="2000" dirty="0">
                <a:solidFill>
                  <a:schemeClr val="tx1"/>
                </a:solidFill>
              </a:rPr>
              <a:t> </a:t>
            </a:r>
            <a:r>
              <a:rPr lang="it-IT" sz="2000" b="1" dirty="0">
                <a:solidFill>
                  <a:schemeClr val="tx1"/>
                </a:solidFill>
              </a:rPr>
              <a:t>SENSO DI COLPA/ RICERCA DI UN COLPEVOLE</a:t>
            </a:r>
            <a:r>
              <a:rPr lang="it-IT" sz="2000" dirty="0">
                <a:solidFill>
                  <a:schemeClr val="tx1"/>
                </a:solidFill>
              </a:rPr>
              <a:t>  se avessi agito in modo diverso: se tu non ti fossi comportato in questo modo</a:t>
            </a:r>
            <a:endParaRPr lang="it-IT" sz="2000" b="1" dirty="0">
              <a:solidFill>
                <a:schemeClr val="tx1"/>
              </a:solidFill>
            </a:endParaRPr>
          </a:p>
          <a:p>
            <a:pPr algn="just"/>
            <a:r>
              <a:rPr lang="it-IT" sz="2000" b="1" dirty="0">
                <a:solidFill>
                  <a:schemeClr val="tx1"/>
                </a:solidFill>
              </a:rPr>
              <a:t> RABBIA DEPRESSIONE </a:t>
            </a:r>
            <a:r>
              <a:rPr lang="it-IT" sz="2000" dirty="0">
                <a:solidFill>
                  <a:schemeClr val="tx1"/>
                </a:solidFill>
              </a:rPr>
              <a:t>Derealizzazione pensieri  intrusivi</a:t>
            </a:r>
          </a:p>
          <a:p>
            <a:pPr algn="just">
              <a:buNone/>
            </a:pPr>
            <a:r>
              <a:rPr lang="it-IT" sz="2000" dirty="0">
                <a:solidFill>
                  <a:schemeClr val="tx1"/>
                </a:solidFill>
              </a:rPr>
              <a:t> Tristezza Rancore Riduzione della capacità di lavorare e degli interessi</a:t>
            </a:r>
          </a:p>
          <a:p>
            <a:pPr algn="just"/>
            <a:r>
              <a:rPr lang="it-IT" sz="2000" b="1" dirty="0">
                <a:solidFill>
                  <a:schemeClr val="tx1"/>
                </a:solidFill>
              </a:rPr>
              <a:t>TENTATIVI DI CONTROLLO </a:t>
            </a:r>
            <a:r>
              <a:rPr lang="it-IT" sz="2000" dirty="0">
                <a:solidFill>
                  <a:schemeClr val="tx1"/>
                </a:solidFill>
              </a:rPr>
              <a:t>Ritorno forzato alla normalità</a:t>
            </a:r>
            <a:endParaRPr lang="it-IT" sz="2000" b="1" dirty="0">
              <a:solidFill>
                <a:schemeClr val="tx1"/>
              </a:solidFill>
            </a:endParaRPr>
          </a:p>
          <a:p>
            <a:pPr algn="just"/>
            <a:r>
              <a:rPr lang="it-IT" sz="2000" b="1" dirty="0">
                <a:solidFill>
                  <a:schemeClr val="tx1"/>
                </a:solidFill>
              </a:rPr>
              <a:t>EVITAMENTO OMERT</a:t>
            </a:r>
            <a:r>
              <a:rPr lang="it-IT" sz="2000" b="1" dirty="0">
                <a:solidFill>
                  <a:schemeClr val="tx1"/>
                </a:solidFill>
                <a:cs typeface="Times New Roman"/>
              </a:rPr>
              <a:t>Á</a:t>
            </a:r>
            <a:r>
              <a:rPr lang="it-IT" sz="2000" b="1" dirty="0">
                <a:solidFill>
                  <a:schemeClr val="tx1"/>
                </a:solidFill>
              </a:rPr>
              <a:t> </a:t>
            </a:r>
            <a:r>
              <a:rPr lang="it-IT" sz="2000" dirty="0">
                <a:solidFill>
                  <a:schemeClr val="tx1"/>
                </a:solidFill>
              </a:rPr>
              <a:t>Non ne parlo Non ci penso. Vuoto dolore</a:t>
            </a:r>
            <a:endParaRPr lang="it-IT" sz="2000" b="1" dirty="0">
              <a:solidFill>
                <a:schemeClr val="tx1"/>
              </a:solidFill>
            </a:endParaRPr>
          </a:p>
          <a:p>
            <a:pPr algn="just">
              <a:buNone/>
            </a:pPr>
            <a:endParaRPr lang="it-IT" sz="2000" dirty="0">
              <a:solidFill>
                <a:schemeClr val="tx1"/>
              </a:solidFill>
            </a:endParaRPr>
          </a:p>
          <a:p>
            <a:pPr marL="0" indent="0" algn="just">
              <a:buNone/>
            </a:pPr>
            <a:endParaRPr lang="it-IT" sz="2000" b="1" dirty="0">
              <a:solidFill>
                <a:schemeClr val="tx1"/>
              </a:solidFill>
            </a:endParaRPr>
          </a:p>
          <a:p>
            <a:pPr algn="just">
              <a:buNone/>
            </a:pPr>
            <a:endParaRPr lang="it-IT" sz="2000" dirty="0">
              <a:solidFill>
                <a:schemeClr val="tx1"/>
              </a:solidFill>
            </a:endParaRPr>
          </a:p>
          <a:p>
            <a:pPr algn="just">
              <a:buNone/>
            </a:pPr>
            <a:endParaRPr lang="it-IT" sz="2000" dirty="0">
              <a:solidFill>
                <a:schemeClr val="tx1"/>
              </a:solidFill>
            </a:endParaRPr>
          </a:p>
          <a:p>
            <a:pPr algn="just"/>
            <a:endParaRPr lang="it-IT" sz="2000" dirty="0">
              <a:solidFill>
                <a:schemeClr val="tx1"/>
              </a:solidFill>
            </a:endParaRPr>
          </a:p>
        </p:txBody>
      </p:sp>
    </p:spTree>
    <p:extLst>
      <p:ext uri="{BB962C8B-B14F-4D97-AF65-F5344CB8AC3E}">
        <p14:creationId xmlns:p14="http://schemas.microsoft.com/office/powerpoint/2010/main" val="1314554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lephant" panose="02020904090505020303" pitchFamily="18" charset="0"/>
              </a:rPr>
              <a:t>Costruire un team</a:t>
            </a:r>
          </a:p>
        </p:txBody>
      </p:sp>
      <p:sp>
        <p:nvSpPr>
          <p:cNvPr id="3" name="Segnaposto contenuto 2"/>
          <p:cNvSpPr>
            <a:spLocks noGrp="1"/>
          </p:cNvSpPr>
          <p:nvPr>
            <p:ph idx="1"/>
          </p:nvPr>
        </p:nvSpPr>
        <p:spPr/>
        <p:txBody>
          <a:bodyPr/>
          <a:lstStyle/>
          <a:p>
            <a:pPr algn="just"/>
            <a:r>
              <a:rPr lang="it-IT" dirty="0"/>
              <a:t>L’elemento fondamentale della prevenzione è che il team sia pronto prima di qualsiasi evento</a:t>
            </a:r>
          </a:p>
          <a:p>
            <a:pPr algn="just"/>
            <a:r>
              <a:rPr lang="it-IT" dirty="0"/>
              <a:t>Quantomeno deve essere istruito il Preside</a:t>
            </a:r>
          </a:p>
          <a:p>
            <a:pPr algn="just"/>
            <a:r>
              <a:rPr lang="it-IT" dirty="0"/>
              <a:t>Esempio svizzero: le Antenne</a:t>
            </a:r>
          </a:p>
        </p:txBody>
      </p:sp>
    </p:spTree>
    <p:extLst>
      <p:ext uri="{BB962C8B-B14F-4D97-AF65-F5344CB8AC3E}">
        <p14:creationId xmlns:p14="http://schemas.microsoft.com/office/powerpoint/2010/main" val="3140567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lephant" panose="02020904090505020303" pitchFamily="18" charset="0"/>
              </a:rPr>
              <a:t>Tre fasi</a:t>
            </a:r>
          </a:p>
        </p:txBody>
      </p:sp>
      <p:sp>
        <p:nvSpPr>
          <p:cNvPr id="3" name="Segnaposto contenuto 2"/>
          <p:cNvSpPr>
            <a:spLocks noGrp="1"/>
          </p:cNvSpPr>
          <p:nvPr>
            <p:ph idx="1"/>
          </p:nvPr>
        </p:nvSpPr>
        <p:spPr>
          <a:xfrm>
            <a:off x="1176864" y="2490135"/>
            <a:ext cx="7211559" cy="3444997"/>
          </a:xfrm>
        </p:spPr>
        <p:txBody>
          <a:bodyPr/>
          <a:lstStyle/>
          <a:p>
            <a:r>
              <a:rPr lang="it-IT" dirty="0"/>
              <a:t>Nell’immediatezza dell’evento: le prime 48 ore</a:t>
            </a:r>
          </a:p>
          <a:p>
            <a:pPr marL="0" indent="0">
              <a:buNone/>
            </a:pPr>
            <a:endParaRPr lang="it-IT" dirty="0"/>
          </a:p>
          <a:p>
            <a:r>
              <a:rPr lang="it-IT" dirty="0"/>
              <a:t>In prossimità dell’intervento di </a:t>
            </a:r>
            <a:r>
              <a:rPr lang="it-IT" dirty="0" err="1"/>
              <a:t>postvention</a:t>
            </a:r>
            <a:r>
              <a:rPr lang="it-IT" dirty="0"/>
              <a:t> 3 - 4 settimane</a:t>
            </a:r>
          </a:p>
          <a:p>
            <a:pPr marL="0" indent="0">
              <a:buNone/>
            </a:pPr>
            <a:r>
              <a:rPr lang="it-IT" dirty="0"/>
              <a:t> </a:t>
            </a:r>
          </a:p>
          <a:p>
            <a:r>
              <a:rPr lang="it-IT" dirty="0"/>
              <a:t>Rispetto agli esiti della vicenda e la gestione del ricordo: </a:t>
            </a:r>
            <a:r>
              <a:rPr lang="it-IT" dirty="0" err="1"/>
              <a:t>follow</a:t>
            </a:r>
            <a:r>
              <a:rPr lang="it-IT" dirty="0"/>
              <a:t> up a distanza di 6 mesi - 1 anno</a:t>
            </a:r>
          </a:p>
          <a:p>
            <a:pPr marL="0" indent="0">
              <a:buNone/>
            </a:pPr>
            <a:endParaRPr lang="it-IT" dirty="0"/>
          </a:p>
        </p:txBody>
      </p:sp>
    </p:spTree>
    <p:extLst>
      <p:ext uri="{BB962C8B-B14F-4D97-AF65-F5344CB8AC3E}">
        <p14:creationId xmlns:p14="http://schemas.microsoft.com/office/powerpoint/2010/main" val="769820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3AA38-D402-4CF0-940E-1A72948A6BBE}"/>
              </a:ext>
            </a:extLst>
          </p:cNvPr>
          <p:cNvSpPr>
            <a:spLocks noGrp="1"/>
          </p:cNvSpPr>
          <p:nvPr>
            <p:ph type="title"/>
          </p:nvPr>
        </p:nvSpPr>
        <p:spPr/>
        <p:txBody>
          <a:bodyPr/>
          <a:lstStyle/>
          <a:p>
            <a:r>
              <a:rPr lang="it-IT" dirty="0">
                <a:latin typeface="Elephant" panose="02020904090505020303" pitchFamily="18" charset="0"/>
              </a:rPr>
              <a:t>Prima fase</a:t>
            </a:r>
          </a:p>
        </p:txBody>
      </p:sp>
      <p:sp>
        <p:nvSpPr>
          <p:cNvPr id="3" name="Segnaposto contenuto 2">
            <a:extLst>
              <a:ext uri="{FF2B5EF4-FFF2-40B4-BE49-F238E27FC236}">
                <a16:creationId xmlns:a16="http://schemas.microsoft.com/office/drawing/2014/main" id="{CB17E1E6-6551-4DA1-B597-A8A55539421A}"/>
              </a:ext>
            </a:extLst>
          </p:cNvPr>
          <p:cNvSpPr>
            <a:spLocks noGrp="1"/>
          </p:cNvSpPr>
          <p:nvPr>
            <p:ph idx="1"/>
          </p:nvPr>
        </p:nvSpPr>
        <p:spPr/>
        <p:txBody>
          <a:bodyPr>
            <a:normAutofit fontScale="92500"/>
          </a:bodyPr>
          <a:lstStyle/>
          <a:p>
            <a:r>
              <a:rPr lang="it-IT" dirty="0"/>
              <a:t>Estrema confusione</a:t>
            </a:r>
          </a:p>
          <a:p>
            <a:r>
              <a:rPr lang="it-IT" dirty="0"/>
              <a:t>Scelte estemporanee</a:t>
            </a:r>
          </a:p>
          <a:p>
            <a:r>
              <a:rPr lang="it-IT" dirty="0"/>
              <a:t>Opposte reazioni emotive</a:t>
            </a:r>
          </a:p>
          <a:p>
            <a:r>
              <a:rPr lang="it-IT" dirty="0"/>
              <a:t>Ricerca disordinata delle cause</a:t>
            </a:r>
          </a:p>
          <a:p>
            <a:r>
              <a:rPr lang="it-IT" dirty="0"/>
              <a:t>Ricerca del colpevole</a:t>
            </a:r>
          </a:p>
          <a:p>
            <a:r>
              <a:rPr lang="it-IT" dirty="0"/>
              <a:t>Dichiarazioni affrettate (anche alla stampa)</a:t>
            </a:r>
          </a:p>
          <a:p>
            <a:r>
              <a:rPr lang="it-IT" dirty="0"/>
              <a:t>Sensazione generale di non saper affrontare il problema </a:t>
            </a:r>
          </a:p>
        </p:txBody>
      </p:sp>
    </p:spTree>
    <p:extLst>
      <p:ext uri="{BB962C8B-B14F-4D97-AF65-F5344CB8AC3E}">
        <p14:creationId xmlns:p14="http://schemas.microsoft.com/office/powerpoint/2010/main" val="148714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A6864A-9C55-4188-A7CE-82E02BC860B9}"/>
              </a:ext>
            </a:extLst>
          </p:cNvPr>
          <p:cNvSpPr>
            <a:spLocks noGrp="1"/>
          </p:cNvSpPr>
          <p:nvPr>
            <p:ph type="title"/>
          </p:nvPr>
        </p:nvSpPr>
        <p:spPr/>
        <p:txBody>
          <a:bodyPr>
            <a:normAutofit fontScale="90000"/>
          </a:bodyPr>
          <a:lstStyle/>
          <a:p>
            <a:r>
              <a:rPr lang="it-IT" dirty="0">
                <a:latin typeface="Elephant" panose="02020904090505020303" pitchFamily="18" charset="0"/>
              </a:rPr>
              <a:t>Prima fase: </a:t>
            </a:r>
            <a:br>
              <a:rPr lang="it-IT" dirty="0">
                <a:latin typeface="Elephant" panose="02020904090505020303" pitchFamily="18" charset="0"/>
              </a:rPr>
            </a:br>
            <a:r>
              <a:rPr lang="it-IT" dirty="0">
                <a:latin typeface="Elephant" panose="02020904090505020303" pitchFamily="18" charset="0"/>
              </a:rPr>
              <a:t>aspetti emotivi prevalenti</a:t>
            </a:r>
          </a:p>
        </p:txBody>
      </p:sp>
      <p:sp>
        <p:nvSpPr>
          <p:cNvPr id="3" name="Segnaposto contenuto 2">
            <a:extLst>
              <a:ext uri="{FF2B5EF4-FFF2-40B4-BE49-F238E27FC236}">
                <a16:creationId xmlns:a16="http://schemas.microsoft.com/office/drawing/2014/main" id="{94FCD127-B48F-4501-8BCE-B4E8619D4A48}"/>
              </a:ext>
            </a:extLst>
          </p:cNvPr>
          <p:cNvSpPr>
            <a:spLocks noGrp="1"/>
          </p:cNvSpPr>
          <p:nvPr>
            <p:ph idx="1"/>
          </p:nvPr>
        </p:nvSpPr>
        <p:spPr/>
        <p:txBody>
          <a:bodyPr>
            <a:normAutofit fontScale="92500"/>
          </a:bodyPr>
          <a:lstStyle/>
          <a:p>
            <a:r>
              <a:rPr lang="it-IT" sz="4400" dirty="0"/>
              <a:t>Forte angoscia</a:t>
            </a:r>
          </a:p>
          <a:p>
            <a:r>
              <a:rPr lang="it-IT" sz="4400" dirty="0"/>
              <a:t>Chiusura nel lavoro</a:t>
            </a:r>
          </a:p>
          <a:p>
            <a:r>
              <a:rPr lang="it-IT" sz="4400" dirty="0"/>
              <a:t>Difesa dalla colpa</a:t>
            </a:r>
          </a:p>
          <a:p>
            <a:r>
              <a:rPr lang="it-IT" sz="4400" dirty="0"/>
              <a:t>Incapacità di sostenere gli altri</a:t>
            </a:r>
          </a:p>
          <a:p>
            <a:endParaRPr lang="it-IT" dirty="0"/>
          </a:p>
        </p:txBody>
      </p:sp>
    </p:spTree>
    <p:extLst>
      <p:ext uri="{BB962C8B-B14F-4D97-AF65-F5344CB8AC3E}">
        <p14:creationId xmlns:p14="http://schemas.microsoft.com/office/powerpoint/2010/main" val="23602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A0633-F6F1-4DC7-AEB9-BABFEF7C8777}"/>
              </a:ext>
            </a:extLst>
          </p:cNvPr>
          <p:cNvSpPr>
            <a:spLocks noGrp="1"/>
          </p:cNvSpPr>
          <p:nvPr>
            <p:ph type="title"/>
          </p:nvPr>
        </p:nvSpPr>
        <p:spPr/>
        <p:txBody>
          <a:bodyPr>
            <a:normAutofit fontScale="90000"/>
          </a:bodyPr>
          <a:lstStyle/>
          <a:p>
            <a:r>
              <a:rPr lang="it-IT" dirty="0">
                <a:latin typeface="Elephant" panose="02020904090505020303" pitchFamily="18" charset="0"/>
              </a:rPr>
              <a:t>Prima fase: </a:t>
            </a:r>
            <a:br>
              <a:rPr lang="it-IT" dirty="0">
                <a:latin typeface="Elephant" panose="02020904090505020303" pitchFamily="18" charset="0"/>
              </a:rPr>
            </a:br>
            <a:r>
              <a:rPr lang="it-IT" dirty="0">
                <a:latin typeface="Elephant" panose="02020904090505020303" pitchFamily="18" charset="0"/>
              </a:rPr>
              <a:t>cosa si sarebbe dovuto fare</a:t>
            </a:r>
          </a:p>
        </p:txBody>
      </p:sp>
      <p:sp>
        <p:nvSpPr>
          <p:cNvPr id="3" name="Segnaposto contenuto 2">
            <a:extLst>
              <a:ext uri="{FF2B5EF4-FFF2-40B4-BE49-F238E27FC236}">
                <a16:creationId xmlns:a16="http://schemas.microsoft.com/office/drawing/2014/main" id="{CF124739-6DD2-49DA-9BAB-94CF9F4ADA62}"/>
              </a:ext>
            </a:extLst>
          </p:cNvPr>
          <p:cNvSpPr>
            <a:spLocks noGrp="1"/>
          </p:cNvSpPr>
          <p:nvPr>
            <p:ph idx="1"/>
          </p:nvPr>
        </p:nvSpPr>
        <p:spPr/>
        <p:txBody>
          <a:bodyPr/>
          <a:lstStyle/>
          <a:p>
            <a:r>
              <a:rPr lang="it-IT" dirty="0"/>
              <a:t>Il preside dovrebbe essere formato</a:t>
            </a:r>
          </a:p>
          <a:p>
            <a:r>
              <a:rPr lang="it-IT" dirty="0"/>
              <a:t>Lo psicologo scolastico dovrebbe conoscere le linee generali della </a:t>
            </a:r>
            <a:r>
              <a:rPr lang="it-IT" dirty="0" err="1"/>
              <a:t>postvention</a:t>
            </a:r>
            <a:endParaRPr lang="it-IT" dirty="0"/>
          </a:p>
          <a:p>
            <a:r>
              <a:rPr lang="it-IT" dirty="0"/>
              <a:t>Gli insegnanti del gruppo classe avrebbero dovuto essere riuntiti urgentemente</a:t>
            </a:r>
          </a:p>
          <a:p>
            <a:r>
              <a:rPr lang="it-IT" dirty="0"/>
              <a:t>Si sarebbe dovuto emettere una comunicazione formale condivisa</a:t>
            </a:r>
          </a:p>
        </p:txBody>
      </p:sp>
    </p:spTree>
    <p:extLst>
      <p:ext uri="{BB962C8B-B14F-4D97-AF65-F5344CB8AC3E}">
        <p14:creationId xmlns:p14="http://schemas.microsoft.com/office/powerpoint/2010/main" val="3796889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a:solidFill>
                  <a:schemeClr val="tx1"/>
                </a:solidFill>
                <a:latin typeface="Elephant" panose="02020904090505020303" pitchFamily="18" charset="0"/>
              </a:rPr>
              <a:t>Seconda fase: </a:t>
            </a:r>
            <a:br>
              <a:rPr lang="it-IT" dirty="0">
                <a:solidFill>
                  <a:schemeClr val="tx1"/>
                </a:solidFill>
                <a:latin typeface="Elephant" panose="02020904090505020303" pitchFamily="18" charset="0"/>
              </a:rPr>
            </a:br>
            <a:r>
              <a:rPr lang="it-IT" dirty="0">
                <a:solidFill>
                  <a:schemeClr val="tx1"/>
                </a:solidFill>
                <a:latin typeface="Elephant" panose="02020904090505020303" pitchFamily="18" charset="0"/>
              </a:rPr>
              <a:t>linee guida</a:t>
            </a:r>
          </a:p>
        </p:txBody>
      </p:sp>
      <p:sp>
        <p:nvSpPr>
          <p:cNvPr id="3" name="Segnaposto contenuto 2"/>
          <p:cNvSpPr>
            <a:spLocks noGrp="1"/>
          </p:cNvSpPr>
          <p:nvPr>
            <p:ph idx="1"/>
          </p:nvPr>
        </p:nvSpPr>
        <p:spPr>
          <a:xfrm>
            <a:off x="1141840" y="1844824"/>
            <a:ext cx="7390600" cy="3444997"/>
          </a:xfrm>
        </p:spPr>
        <p:txBody>
          <a:bodyPr>
            <a:noAutofit/>
          </a:bodyPr>
          <a:lstStyle/>
          <a:p>
            <a:pPr marL="0" indent="0">
              <a:buNone/>
            </a:pPr>
            <a:endParaRPr lang="it-IT" dirty="0"/>
          </a:p>
          <a:p>
            <a:r>
              <a:rPr lang="it-IT" dirty="0"/>
              <a:t>Ricostruire l’accaduto</a:t>
            </a:r>
          </a:p>
          <a:p>
            <a:r>
              <a:rPr lang="it-IT" dirty="0"/>
              <a:t>Incontro insegnanti psicologo</a:t>
            </a:r>
          </a:p>
          <a:p>
            <a:r>
              <a:rPr lang="it-IT" dirty="0"/>
              <a:t>Incontrare gli studenti</a:t>
            </a:r>
          </a:p>
          <a:p>
            <a:r>
              <a:rPr lang="it-IT" dirty="0"/>
              <a:t>Incontrare i genitori</a:t>
            </a:r>
          </a:p>
          <a:p>
            <a:r>
              <a:rPr lang="it-IT" dirty="0"/>
              <a:t>Gestire il rapporto con la stampa</a:t>
            </a:r>
          </a:p>
          <a:p>
            <a:r>
              <a:rPr lang="it-IT" dirty="0"/>
              <a:t>Gestione del ricordo e del rito funebre</a:t>
            </a:r>
          </a:p>
          <a:p>
            <a:r>
              <a:rPr lang="it-IT" dirty="0"/>
              <a:t>Dopo l’urgenza della crisi</a:t>
            </a:r>
          </a:p>
          <a:p>
            <a:pPr marL="0" indent="0">
              <a:buNone/>
            </a:pPr>
            <a:r>
              <a:rPr lang="it-IT" dirty="0"/>
              <a:t>I tempi sono sempre differenti        	Necessaria flessibilità</a:t>
            </a:r>
          </a:p>
          <a:p>
            <a:endParaRPr lang="it-IT" dirty="0"/>
          </a:p>
        </p:txBody>
      </p:sp>
      <p:sp>
        <p:nvSpPr>
          <p:cNvPr id="4" name="Freccia a destra 3"/>
          <p:cNvSpPr/>
          <p:nvPr/>
        </p:nvSpPr>
        <p:spPr>
          <a:xfrm>
            <a:off x="5076056" y="611129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23908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225252"/>
            <a:ext cx="8712968" cy="990600"/>
          </a:xfrm>
        </p:spPr>
        <p:txBody>
          <a:bodyPr>
            <a:normAutofit/>
          </a:bodyPr>
          <a:lstStyle/>
          <a:p>
            <a:pPr algn="ctr"/>
            <a:r>
              <a:rPr lang="it-IT" dirty="0">
                <a:solidFill>
                  <a:schemeClr val="tx1"/>
                </a:solidFill>
                <a:latin typeface="Elephant" panose="02020904090505020303" pitchFamily="18" charset="0"/>
              </a:rPr>
              <a:t> ricostruire l’accaduto</a:t>
            </a:r>
          </a:p>
        </p:txBody>
      </p:sp>
      <p:sp>
        <p:nvSpPr>
          <p:cNvPr id="3" name="Segnaposto contenuto 2"/>
          <p:cNvSpPr>
            <a:spLocks noGrp="1"/>
          </p:cNvSpPr>
          <p:nvPr>
            <p:ph idx="1"/>
          </p:nvPr>
        </p:nvSpPr>
        <p:spPr>
          <a:xfrm>
            <a:off x="590872" y="1537561"/>
            <a:ext cx="8229600" cy="4876800"/>
          </a:xfrm>
        </p:spPr>
        <p:txBody>
          <a:bodyPr>
            <a:normAutofit/>
          </a:bodyPr>
          <a:lstStyle/>
          <a:p>
            <a:pPr marL="0" indent="0">
              <a:buNone/>
            </a:pPr>
            <a:endParaRPr lang="it-IT" dirty="0"/>
          </a:p>
          <a:p>
            <a:r>
              <a:rPr lang="it-IT" dirty="0"/>
              <a:t>Ricostruire: </a:t>
            </a:r>
          </a:p>
          <a:p>
            <a:pPr>
              <a:buFontTx/>
              <a:buChar char="-"/>
            </a:pPr>
            <a:r>
              <a:rPr lang="it-IT" dirty="0"/>
              <a:t>come si è sparsa la notizia/come è stata gestita la comunicazione </a:t>
            </a:r>
          </a:p>
          <a:p>
            <a:pPr>
              <a:buFontTx/>
              <a:buChar char="-"/>
            </a:pPr>
            <a:r>
              <a:rPr lang="it-IT" dirty="0"/>
              <a:t>come hanno reagito gli studenti</a:t>
            </a:r>
          </a:p>
          <a:p>
            <a:pPr>
              <a:buFontTx/>
              <a:buChar char="-"/>
            </a:pPr>
            <a:r>
              <a:rPr lang="it-IT" dirty="0"/>
              <a:t>come sono stati organizzati l’attività didattica e il gruppo degli insegnanti </a:t>
            </a:r>
          </a:p>
          <a:p>
            <a:pPr>
              <a:buFontTx/>
              <a:buChar char="-"/>
            </a:pPr>
            <a:r>
              <a:rPr lang="it-IT" dirty="0"/>
              <a:t>come si è deciso di comunicare con la stampa</a:t>
            </a:r>
          </a:p>
          <a:p>
            <a:pPr>
              <a:buFontTx/>
              <a:buChar char="-"/>
            </a:pPr>
            <a:endParaRPr lang="it-IT" dirty="0"/>
          </a:p>
          <a:p>
            <a:pPr marL="0" indent="0">
              <a:buNone/>
            </a:pPr>
            <a:r>
              <a:rPr lang="it-IT" dirty="0"/>
              <a:t>      Attenzione agli aspetti emotivi del racconto senza soffermarsi troppo 	sui dettagli</a:t>
            </a:r>
          </a:p>
          <a:p>
            <a:endParaRPr lang="it-IT" dirty="0"/>
          </a:p>
        </p:txBody>
      </p:sp>
      <p:sp>
        <p:nvSpPr>
          <p:cNvPr id="4" name="Freccia a destra 3"/>
          <p:cNvSpPr/>
          <p:nvPr/>
        </p:nvSpPr>
        <p:spPr>
          <a:xfrm>
            <a:off x="683568" y="551723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59463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lephant" panose="02020904090505020303" pitchFamily="18" charset="0"/>
              </a:rPr>
              <a:t>Incontro docenti psicologi</a:t>
            </a:r>
          </a:p>
        </p:txBody>
      </p:sp>
      <p:sp>
        <p:nvSpPr>
          <p:cNvPr id="3" name="Segnaposto contenuto 2"/>
          <p:cNvSpPr>
            <a:spLocks noGrp="1"/>
          </p:cNvSpPr>
          <p:nvPr>
            <p:ph idx="1"/>
          </p:nvPr>
        </p:nvSpPr>
        <p:spPr>
          <a:xfrm>
            <a:off x="827584" y="2490135"/>
            <a:ext cx="7632848" cy="3444997"/>
          </a:xfrm>
        </p:spPr>
        <p:txBody>
          <a:bodyPr>
            <a:normAutofit/>
          </a:bodyPr>
          <a:lstStyle/>
          <a:p>
            <a:pPr algn="just"/>
            <a:r>
              <a:rPr lang="it-IT" dirty="0"/>
              <a:t>E’ importante un incontro fra il gruppo dei docenti (consiglio di classe) e gli psicologi.</a:t>
            </a:r>
          </a:p>
          <a:p>
            <a:pPr algn="just"/>
            <a:r>
              <a:rPr lang="it-IT" dirty="0"/>
              <a:t>Non si tratta solo di impartire direttive: occorre formare il gruppo dei docenti ad un intervento con la classe</a:t>
            </a:r>
          </a:p>
          <a:p>
            <a:pPr algn="just"/>
            <a:r>
              <a:rPr lang="it-IT" dirty="0"/>
              <a:t>I docenti sono gli unici mediatori possibili</a:t>
            </a:r>
          </a:p>
          <a:p>
            <a:pPr algn="just"/>
            <a:r>
              <a:rPr lang="it-IT" dirty="0"/>
              <a:t>E’ opportuno individuare un docente come interlocutore privilegiato per non ripetere inutilmente interventi già fatti</a:t>
            </a:r>
          </a:p>
        </p:txBody>
      </p:sp>
    </p:spTree>
    <p:extLst>
      <p:ext uri="{BB962C8B-B14F-4D97-AF65-F5344CB8AC3E}">
        <p14:creationId xmlns:p14="http://schemas.microsoft.com/office/powerpoint/2010/main" val="344050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lephant" panose="02020904090505020303" pitchFamily="18" charset="0"/>
              </a:rPr>
              <a:t>Alcuni miti sul suicido</a:t>
            </a:r>
          </a:p>
        </p:txBody>
      </p:sp>
      <p:sp>
        <p:nvSpPr>
          <p:cNvPr id="4" name="Segnaposto contenuto 2"/>
          <p:cNvSpPr txBox="1">
            <a:spLocks/>
          </p:cNvSpPr>
          <p:nvPr/>
        </p:nvSpPr>
        <p:spPr>
          <a:xfrm>
            <a:off x="1141127" y="2492896"/>
            <a:ext cx="6798736" cy="344499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None/>
            </a:pPr>
            <a:endParaRPr lang="it-IT" dirty="0"/>
          </a:p>
          <a:p>
            <a:pPr algn="just"/>
            <a:r>
              <a:rPr lang="it-IT" dirty="0"/>
              <a:t>La maggior parte delle persone che si tolgono la vita ha disturbi mentali</a:t>
            </a:r>
          </a:p>
          <a:p>
            <a:pPr algn="just"/>
            <a:endParaRPr lang="it-IT" dirty="0"/>
          </a:p>
          <a:p>
            <a:pPr marL="0" indent="0" algn="just">
              <a:buNone/>
            </a:pPr>
            <a:endParaRPr lang="it-IT" dirty="0"/>
          </a:p>
          <a:p>
            <a:pPr algn="just">
              <a:buFont typeface="Arial"/>
              <a:buNone/>
            </a:pPr>
            <a:r>
              <a:rPr lang="it-IT" b="1" dirty="0"/>
              <a:t>    DISCUTIBILE</a:t>
            </a:r>
          </a:p>
        </p:txBody>
      </p:sp>
    </p:spTree>
    <p:extLst>
      <p:ext uri="{BB962C8B-B14F-4D97-AF65-F5344CB8AC3E}">
        <p14:creationId xmlns:p14="http://schemas.microsoft.com/office/powerpoint/2010/main" val="3930091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3912" y="1080784"/>
            <a:ext cx="7992888" cy="1303867"/>
          </a:xfrm>
        </p:spPr>
        <p:txBody>
          <a:bodyPr>
            <a:normAutofit/>
          </a:bodyPr>
          <a:lstStyle/>
          <a:p>
            <a:pPr algn="ctr"/>
            <a:r>
              <a:rPr lang="it-IT" dirty="0">
                <a:solidFill>
                  <a:schemeClr val="tx1"/>
                </a:solidFill>
                <a:latin typeface="Elephant" panose="02020904090505020303" pitchFamily="18" charset="0"/>
              </a:rPr>
              <a:t>Gestire il rapporto con la stampa</a:t>
            </a:r>
          </a:p>
        </p:txBody>
      </p:sp>
      <p:sp>
        <p:nvSpPr>
          <p:cNvPr id="3" name="Segnaposto contenuto 2"/>
          <p:cNvSpPr>
            <a:spLocks noGrp="1"/>
          </p:cNvSpPr>
          <p:nvPr>
            <p:ph idx="1"/>
          </p:nvPr>
        </p:nvSpPr>
        <p:spPr>
          <a:xfrm>
            <a:off x="1115616" y="2060848"/>
            <a:ext cx="7200800" cy="3444997"/>
          </a:xfrm>
        </p:spPr>
        <p:txBody>
          <a:bodyPr>
            <a:normAutofit fontScale="92500"/>
          </a:bodyPr>
          <a:lstStyle/>
          <a:p>
            <a:pPr marL="0" indent="0" algn="just">
              <a:buNone/>
            </a:pPr>
            <a:endParaRPr lang="it-IT" dirty="0"/>
          </a:p>
          <a:p>
            <a:pPr algn="just"/>
            <a:r>
              <a:rPr lang="it-IT" dirty="0"/>
              <a:t> Rifiuto di ogni contatto (si intima a tutti di non parlare con  </a:t>
            </a:r>
          </a:p>
          <a:p>
            <a:pPr marL="0" indent="0" algn="just">
              <a:buNone/>
            </a:pPr>
            <a:r>
              <a:rPr lang="it-IT" dirty="0"/>
              <a:t>   la stampa ma questo genera ostilità e curiosità)</a:t>
            </a:r>
          </a:p>
          <a:p>
            <a:pPr algn="just"/>
            <a:endParaRPr lang="it-IT" dirty="0"/>
          </a:p>
          <a:p>
            <a:pPr marL="0" indent="0" algn="ctr">
              <a:buNone/>
            </a:pPr>
            <a:r>
              <a:rPr lang="it-IT" b="1" dirty="0">
                <a:solidFill>
                  <a:srgbClr val="AA3922"/>
                </a:solidFill>
              </a:rPr>
              <a:t>VS</a:t>
            </a:r>
          </a:p>
          <a:p>
            <a:pPr algn="just"/>
            <a:r>
              <a:rPr lang="it-IT" dirty="0"/>
              <a:t>Contatti incontrollati e imprevedibili con giornalisti in ogni </a:t>
            </a:r>
          </a:p>
          <a:p>
            <a:pPr marL="0" indent="0" algn="just">
              <a:buNone/>
            </a:pPr>
            <a:r>
              <a:rPr lang="it-IT" dirty="0"/>
              <a:t>  contesto con conseguenze a volte molto destabilizzanti</a:t>
            </a:r>
          </a:p>
          <a:p>
            <a:pPr marL="0" indent="0" algn="just">
              <a:buNone/>
            </a:pPr>
            <a:endParaRPr lang="it-IT" sz="3200" dirty="0"/>
          </a:p>
          <a:p>
            <a:pPr marL="0" indent="0" algn="just">
              <a:buNone/>
            </a:pPr>
            <a:endParaRPr lang="it-IT" sz="3200" dirty="0"/>
          </a:p>
        </p:txBody>
      </p:sp>
      <p:sp>
        <p:nvSpPr>
          <p:cNvPr id="4" name="Segnaposto numero diapositiva 3"/>
          <p:cNvSpPr>
            <a:spLocks noGrp="1"/>
          </p:cNvSpPr>
          <p:nvPr>
            <p:ph type="sldNum" sz="quarter" idx="12"/>
          </p:nvPr>
        </p:nvSpPr>
        <p:spPr>
          <a:xfrm>
            <a:off x="7620000" y="18288"/>
            <a:ext cx="1066800" cy="329184"/>
          </a:xfrm>
        </p:spPr>
        <p:txBody>
          <a:bodyPr/>
          <a:lstStyle/>
          <a:p>
            <a:fld id="{1517A148-8D24-4ED0-83CC-05B65E1ABE13}" type="slidenum">
              <a:rPr lang="it-IT" smtClean="0"/>
              <a:t>30</a:t>
            </a:fld>
            <a:endParaRPr lang="it-IT" dirty="0"/>
          </a:p>
        </p:txBody>
      </p:sp>
      <p:sp>
        <p:nvSpPr>
          <p:cNvPr id="5" name="CasellaDiTesto 4"/>
          <p:cNvSpPr txBox="1"/>
          <p:nvPr/>
        </p:nvSpPr>
        <p:spPr>
          <a:xfrm>
            <a:off x="3601586" y="5505845"/>
            <a:ext cx="4576894" cy="646331"/>
          </a:xfrm>
          <a:prstGeom prst="rect">
            <a:avLst/>
          </a:prstGeom>
          <a:noFill/>
          <a:ln>
            <a:solidFill>
              <a:schemeClr val="accent1"/>
            </a:solidFill>
          </a:ln>
        </p:spPr>
        <p:txBody>
          <a:bodyPr wrap="none" rtlCol="0">
            <a:spAutoFit/>
          </a:bodyPr>
          <a:lstStyle/>
          <a:p>
            <a:pPr marL="285750" indent="-285750">
              <a:buClr>
                <a:srgbClr val="AA3922"/>
              </a:buClr>
              <a:buFont typeface="Arial" panose="020B0604020202020204" pitchFamily="34" charset="0"/>
              <a:buChar char="•"/>
            </a:pPr>
            <a:r>
              <a:rPr lang="it-IT" dirty="0"/>
              <a:t>Pettegolezzi di paese</a:t>
            </a:r>
          </a:p>
          <a:p>
            <a:pPr marL="285750" indent="-285750">
              <a:buClr>
                <a:srgbClr val="AA3922"/>
              </a:buClr>
              <a:buFont typeface="Arial" panose="020B0604020202020204" pitchFamily="34" charset="0"/>
              <a:buChar char="•"/>
            </a:pPr>
            <a:r>
              <a:rPr lang="it-IT" dirty="0"/>
              <a:t>I giornalisti fuori dai cancelli della scuola</a:t>
            </a:r>
          </a:p>
        </p:txBody>
      </p:sp>
    </p:spTree>
    <p:extLst>
      <p:ext uri="{BB962C8B-B14F-4D97-AF65-F5344CB8AC3E}">
        <p14:creationId xmlns:p14="http://schemas.microsoft.com/office/powerpoint/2010/main" val="3338826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1266" y="980728"/>
            <a:ext cx="7509934" cy="1303867"/>
          </a:xfrm>
        </p:spPr>
        <p:txBody>
          <a:bodyPr>
            <a:normAutofit/>
          </a:bodyPr>
          <a:lstStyle/>
          <a:p>
            <a:pPr algn="ctr"/>
            <a:r>
              <a:rPr lang="it-IT" dirty="0">
                <a:solidFill>
                  <a:schemeClr val="tx1"/>
                </a:solidFill>
                <a:latin typeface="Elephant" panose="02020904090505020303" pitchFamily="18" charset="0"/>
              </a:rPr>
              <a:t>Come si dovrebbe comunicare</a:t>
            </a:r>
          </a:p>
        </p:txBody>
      </p:sp>
      <p:sp>
        <p:nvSpPr>
          <p:cNvPr id="3" name="Segnaposto contenuto 2"/>
          <p:cNvSpPr>
            <a:spLocks noGrp="1"/>
          </p:cNvSpPr>
          <p:nvPr>
            <p:ph idx="1"/>
          </p:nvPr>
        </p:nvSpPr>
        <p:spPr>
          <a:xfrm>
            <a:off x="683568" y="2490135"/>
            <a:ext cx="7776863" cy="3444997"/>
          </a:xfrm>
        </p:spPr>
        <p:txBody>
          <a:bodyPr>
            <a:normAutofit fontScale="92500" lnSpcReduction="20000"/>
          </a:bodyPr>
          <a:lstStyle/>
          <a:p>
            <a:pPr algn="just"/>
            <a:r>
              <a:rPr lang="it-IT" dirty="0"/>
              <a:t>La scuola deve essere preparata a gestire la visibilità data dai mezzi di informazione</a:t>
            </a:r>
          </a:p>
          <a:p>
            <a:pPr algn="just"/>
            <a:endParaRPr lang="it-IT" dirty="0"/>
          </a:p>
          <a:p>
            <a:pPr algn="just"/>
            <a:r>
              <a:rPr lang="it-IT" dirty="0"/>
              <a:t>Molto spesso i mass media si rivolgono all'istituzione scolastica per avere informazioni e dettagli</a:t>
            </a:r>
          </a:p>
          <a:p>
            <a:pPr algn="just"/>
            <a:endParaRPr lang="it-IT" dirty="0"/>
          </a:p>
          <a:p>
            <a:pPr algn="just"/>
            <a:r>
              <a:rPr lang="it-IT" dirty="0"/>
              <a:t>Come sottolinea Poland (2002), essa “</a:t>
            </a:r>
            <a:r>
              <a:rPr lang="it-IT" i="1" dirty="0"/>
              <a:t>dovrà stabilire con i giornalisti un contatto positivo e avvertito, evitando di trattarli come qualcosa da evitare, limitare o di cui avere paura. </a:t>
            </a:r>
            <a:r>
              <a:rPr lang="it-IT" i="1" u="sng" dirty="0"/>
              <a:t>Il contatto con i media costituisce un'opportunità per promuovere la prevenzione del suicidio giovanile</a:t>
            </a:r>
            <a:r>
              <a:rPr lang="it-IT" dirty="0"/>
              <a:t>”</a:t>
            </a:r>
          </a:p>
        </p:txBody>
      </p:sp>
      <p:sp>
        <p:nvSpPr>
          <p:cNvPr id="4" name="Segnaposto numero diapositiva 3"/>
          <p:cNvSpPr>
            <a:spLocks noGrp="1"/>
          </p:cNvSpPr>
          <p:nvPr>
            <p:ph type="sldNum" sz="quarter" idx="12"/>
          </p:nvPr>
        </p:nvSpPr>
        <p:spPr>
          <a:xfrm>
            <a:off x="7620000" y="18288"/>
            <a:ext cx="1066800" cy="329184"/>
          </a:xfrm>
        </p:spPr>
        <p:txBody>
          <a:bodyPr/>
          <a:lstStyle/>
          <a:p>
            <a:fld id="{1517A148-8D24-4ED0-83CC-05B65E1ABE13}" type="slidenum">
              <a:rPr lang="it-IT" smtClean="0"/>
              <a:t>31</a:t>
            </a:fld>
            <a:endParaRPr lang="it-IT" dirty="0"/>
          </a:p>
        </p:txBody>
      </p:sp>
    </p:spTree>
    <p:extLst>
      <p:ext uri="{BB962C8B-B14F-4D97-AF65-F5344CB8AC3E}">
        <p14:creationId xmlns:p14="http://schemas.microsoft.com/office/powerpoint/2010/main" val="441184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2771" y="844092"/>
            <a:ext cx="8856984" cy="1143000"/>
          </a:xfrm>
        </p:spPr>
        <p:txBody>
          <a:bodyPr>
            <a:normAutofit fontScale="90000"/>
          </a:bodyPr>
          <a:lstStyle/>
          <a:p>
            <a:r>
              <a:rPr lang="it-IT" dirty="0">
                <a:solidFill>
                  <a:schemeClr val="tx1"/>
                </a:solidFill>
                <a:latin typeface="Elephant" panose="02020904090505020303" pitchFamily="18" charset="0"/>
              </a:rPr>
              <a:t>Ruolo di Internet</a:t>
            </a:r>
            <a:br>
              <a:rPr lang="it-IT" dirty="0">
                <a:solidFill>
                  <a:schemeClr val="tx1"/>
                </a:solidFill>
                <a:latin typeface="Elephant" panose="02020904090505020303" pitchFamily="18" charset="0"/>
              </a:rPr>
            </a:br>
            <a:r>
              <a:rPr lang="it-IT" sz="2000" dirty="0">
                <a:latin typeface="Elephant" panose="02020904090505020303" pitchFamily="18" charset="0"/>
              </a:rPr>
              <a:t>Linee guida tratte da: </a:t>
            </a:r>
            <a:r>
              <a:rPr lang="it-IT" sz="2000" dirty="0" err="1">
                <a:latin typeface="Elephant" panose="02020904090505020303" pitchFamily="18" charset="0"/>
              </a:rPr>
              <a:t>Lifeline</a:t>
            </a:r>
            <a:r>
              <a:rPr lang="it-IT" sz="2000" dirty="0">
                <a:latin typeface="Elephant" panose="02020904090505020303" pitchFamily="18" charset="0"/>
              </a:rPr>
              <a:t> Online </a:t>
            </a:r>
            <a:r>
              <a:rPr lang="it-IT" sz="2000" dirty="0" err="1">
                <a:latin typeface="Elephant" panose="02020904090505020303" pitchFamily="18" charset="0"/>
              </a:rPr>
              <a:t>Postvention</a:t>
            </a:r>
            <a:r>
              <a:rPr lang="it-IT" sz="2000" dirty="0">
                <a:latin typeface="Elephant" panose="02020904090505020303" pitchFamily="18" charset="0"/>
              </a:rPr>
              <a:t> Manual (2004)</a:t>
            </a:r>
            <a:br>
              <a:rPr lang="it-IT" sz="2000" dirty="0">
                <a:latin typeface="Elephant" panose="02020904090505020303" pitchFamily="18" charset="0"/>
              </a:rPr>
            </a:br>
            <a:endParaRPr lang="it-IT" sz="2000" b="0" dirty="0">
              <a:solidFill>
                <a:schemeClr val="tx1"/>
              </a:solidFill>
              <a:latin typeface="Elephant" panose="02020904090505020303" pitchFamily="18" charset="0"/>
            </a:endParaRPr>
          </a:p>
        </p:txBody>
      </p:sp>
      <p:sp>
        <p:nvSpPr>
          <p:cNvPr id="2" name="Segnaposto contenuto 1"/>
          <p:cNvSpPr>
            <a:spLocks noGrp="1"/>
          </p:cNvSpPr>
          <p:nvPr>
            <p:ph idx="1"/>
          </p:nvPr>
        </p:nvSpPr>
        <p:spPr>
          <a:xfrm>
            <a:off x="406896" y="2426519"/>
            <a:ext cx="8424936" cy="5184576"/>
          </a:xfrm>
        </p:spPr>
        <p:txBody>
          <a:bodyPr>
            <a:normAutofit/>
          </a:bodyPr>
          <a:lstStyle/>
          <a:p>
            <a:r>
              <a:rPr lang="it-IT" sz="2200" b="1" dirty="0"/>
              <a:t>Obiettivi</a:t>
            </a:r>
            <a:r>
              <a:rPr lang="it-IT" sz="2200" dirty="0"/>
              <a:t>:</a:t>
            </a:r>
          </a:p>
          <a:p>
            <a:pPr marL="0" indent="0">
              <a:buNone/>
            </a:pPr>
            <a:r>
              <a:rPr lang="it-IT" sz="2200" dirty="0"/>
              <a:t>           	</a:t>
            </a:r>
            <a:r>
              <a:rPr lang="it-IT" sz="2000" dirty="0"/>
              <a:t>Monitoraggio e identificazione di messaggi emotivamente forti </a:t>
            </a:r>
          </a:p>
          <a:p>
            <a:pPr marL="0" indent="0">
              <a:buNone/>
            </a:pPr>
            <a:r>
              <a:rPr lang="it-IT" sz="2000" dirty="0"/>
              <a:t>           	Prevenzione sull’aspetto imitativo</a:t>
            </a:r>
          </a:p>
          <a:p>
            <a:r>
              <a:rPr lang="it-IT" sz="2200" b="1" dirty="0"/>
              <a:t>Azioni</a:t>
            </a:r>
            <a:r>
              <a:rPr lang="it-IT" sz="2200" dirty="0"/>
              <a:t>:</a:t>
            </a:r>
          </a:p>
          <a:p>
            <a:pPr marL="457200" lvl="1" indent="0">
              <a:buNone/>
            </a:pPr>
            <a:r>
              <a:rPr lang="it-IT" sz="1800" dirty="0"/>
              <a:t>	</a:t>
            </a:r>
            <a:r>
              <a:rPr lang="it-IT" dirty="0"/>
              <a:t>Necessità di accordarsi con i genitori della vittima e le autorità per 	questioni di 	privacy </a:t>
            </a:r>
          </a:p>
          <a:p>
            <a:pPr marL="914400" lvl="2" indent="0">
              <a:buNone/>
            </a:pPr>
            <a:r>
              <a:rPr lang="it-IT" sz="2000" dirty="0"/>
              <a:t>Identificare profilo sui social network</a:t>
            </a:r>
          </a:p>
          <a:p>
            <a:pPr marL="0" indent="0">
              <a:buNone/>
            </a:pPr>
            <a:r>
              <a:rPr lang="it-IT" sz="2000" dirty="0"/>
              <a:t>		Pubblicare risorse sul profilo del defunto (</a:t>
            </a:r>
            <a:r>
              <a:rPr lang="it-IT" sz="2000" i="1" dirty="0"/>
              <a:t>post </a:t>
            </a:r>
            <a:r>
              <a:rPr lang="it-IT" sz="2000" i="1" dirty="0" err="1"/>
              <a:t>resources</a:t>
            </a:r>
            <a:r>
              <a:rPr lang="it-IT" sz="2000" dirty="0"/>
              <a:t>) </a:t>
            </a:r>
            <a:r>
              <a:rPr lang="it-IT" sz="2000" u="sng" dirty="0"/>
              <a:t>oppure</a:t>
            </a:r>
            <a:r>
              <a:rPr lang="it-IT" sz="2000" dirty="0"/>
              <a:t> 					stabilire la chiusura del profilo</a:t>
            </a:r>
          </a:p>
          <a:p>
            <a:endParaRPr lang="it-IT" dirty="0"/>
          </a:p>
        </p:txBody>
      </p:sp>
      <p:sp>
        <p:nvSpPr>
          <p:cNvPr id="5" name="Freccia a destra 4"/>
          <p:cNvSpPr/>
          <p:nvPr/>
        </p:nvSpPr>
        <p:spPr>
          <a:xfrm>
            <a:off x="663877" y="3003936"/>
            <a:ext cx="4892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659910" y="3503923"/>
            <a:ext cx="4892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292080" y="5949280"/>
            <a:ext cx="2589170" cy="369332"/>
          </a:xfrm>
          <a:prstGeom prst="rect">
            <a:avLst/>
          </a:prstGeom>
          <a:noFill/>
          <a:ln>
            <a:solidFill>
              <a:schemeClr val="accent1"/>
            </a:solidFill>
          </a:ln>
        </p:spPr>
        <p:txBody>
          <a:bodyPr wrap="none" rtlCol="0">
            <a:spAutoFit/>
          </a:bodyPr>
          <a:lstStyle/>
          <a:p>
            <a:pPr marL="285750" indent="-285750">
              <a:buClr>
                <a:srgbClr val="AA3922"/>
              </a:buClr>
              <a:buFont typeface="Arial" panose="020B0604020202020204" pitchFamily="34" charset="0"/>
              <a:buChar char="•"/>
            </a:pPr>
            <a:r>
              <a:rPr lang="it-IT" dirty="0"/>
              <a:t>Il video commovente</a:t>
            </a:r>
          </a:p>
        </p:txBody>
      </p:sp>
      <p:sp>
        <p:nvSpPr>
          <p:cNvPr id="8" name="Freccia a destra 7"/>
          <p:cNvSpPr/>
          <p:nvPr/>
        </p:nvSpPr>
        <p:spPr>
          <a:xfrm>
            <a:off x="659910" y="5003415"/>
            <a:ext cx="4892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659910" y="4563988"/>
            <a:ext cx="4892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659097" y="5624053"/>
            <a:ext cx="4892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19010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lephant" panose="02020904090505020303" pitchFamily="18" charset="0"/>
              </a:rPr>
              <a:t>Incontrare la classe</a:t>
            </a:r>
          </a:p>
        </p:txBody>
      </p:sp>
      <p:sp>
        <p:nvSpPr>
          <p:cNvPr id="3" name="Segnaposto contenuto 2"/>
          <p:cNvSpPr>
            <a:spLocks noGrp="1"/>
          </p:cNvSpPr>
          <p:nvPr>
            <p:ph idx="1"/>
          </p:nvPr>
        </p:nvSpPr>
        <p:spPr>
          <a:xfrm>
            <a:off x="755576" y="2490135"/>
            <a:ext cx="7560839" cy="3444997"/>
          </a:xfrm>
        </p:spPr>
        <p:txBody>
          <a:bodyPr>
            <a:normAutofit fontScale="92500" lnSpcReduction="10000"/>
          </a:bodyPr>
          <a:lstStyle/>
          <a:p>
            <a:pPr algn="just"/>
            <a:r>
              <a:rPr lang="it-IT" dirty="0"/>
              <a:t>La figura centrale è l’insegnante</a:t>
            </a:r>
          </a:p>
          <a:p>
            <a:pPr algn="just"/>
            <a:r>
              <a:rPr lang="it-IT" dirty="0"/>
              <a:t>Valutare l’opportunità di incontrare gli studenti</a:t>
            </a:r>
          </a:p>
          <a:p>
            <a:pPr algn="just"/>
            <a:r>
              <a:rPr lang="it-IT" dirty="0"/>
              <a:t>Lo psicologo interviene come figura di sostegno</a:t>
            </a:r>
          </a:p>
          <a:p>
            <a:pPr algn="just"/>
            <a:r>
              <a:rPr lang="it-IT" dirty="0"/>
              <a:t>Meglio se si tratta di uno psicologo che lavora già nel contesto scolastico</a:t>
            </a:r>
          </a:p>
          <a:p>
            <a:pPr algn="just"/>
            <a:r>
              <a:rPr lang="it-IT" dirty="0"/>
              <a:t>Lo scopo non è mai quello di ricostruire i fatti o individuare responsabilità</a:t>
            </a:r>
          </a:p>
          <a:p>
            <a:pPr algn="just"/>
            <a:r>
              <a:rPr lang="it-IT" dirty="0"/>
              <a:t>Si cerca sempre di contattare soggetti a rischio</a:t>
            </a:r>
          </a:p>
        </p:txBody>
      </p:sp>
    </p:spTree>
    <p:extLst>
      <p:ext uri="{BB962C8B-B14F-4D97-AF65-F5344CB8AC3E}">
        <p14:creationId xmlns:p14="http://schemas.microsoft.com/office/powerpoint/2010/main" val="4206481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lephant" panose="02020904090505020303" pitchFamily="18" charset="0"/>
              </a:rPr>
              <a:t>Feticci</a:t>
            </a:r>
          </a:p>
        </p:txBody>
      </p:sp>
      <p:sp>
        <p:nvSpPr>
          <p:cNvPr id="3" name="Segnaposto contenuto 2"/>
          <p:cNvSpPr>
            <a:spLocks noGrp="1"/>
          </p:cNvSpPr>
          <p:nvPr>
            <p:ph idx="1"/>
          </p:nvPr>
        </p:nvSpPr>
        <p:spPr>
          <a:xfrm>
            <a:off x="827584" y="2490135"/>
            <a:ext cx="7704856" cy="3444997"/>
          </a:xfrm>
        </p:spPr>
        <p:txBody>
          <a:bodyPr/>
          <a:lstStyle/>
          <a:p>
            <a:pPr algn="just"/>
            <a:r>
              <a:rPr lang="it-IT" dirty="0"/>
              <a:t>Per feticcio si intendono tutti quegli oggetti (totem, targhe, cartelloni, fiori, altarini) che tendono a ricordare il soggetto scomparso</a:t>
            </a:r>
          </a:p>
          <a:p>
            <a:pPr algn="just"/>
            <a:r>
              <a:rPr lang="it-IT" dirty="0"/>
              <a:t>I feticci costituiscono sempre un richiamo e, per certi versi, un pericolo.</a:t>
            </a:r>
          </a:p>
          <a:p>
            <a:pPr algn="just"/>
            <a:r>
              <a:rPr lang="it-IT" dirty="0"/>
              <a:t>La gestione dei feticci ritiene un attento equilibrio: rispetto ma non venerazione</a:t>
            </a:r>
          </a:p>
          <a:p>
            <a:pPr algn="just"/>
            <a:endParaRPr lang="it-IT" dirty="0"/>
          </a:p>
          <a:p>
            <a:pPr algn="just"/>
            <a:endParaRPr lang="it-IT" dirty="0"/>
          </a:p>
        </p:txBody>
      </p:sp>
    </p:spTree>
    <p:extLst>
      <p:ext uri="{BB962C8B-B14F-4D97-AF65-F5344CB8AC3E}">
        <p14:creationId xmlns:p14="http://schemas.microsoft.com/office/powerpoint/2010/main" val="3535542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22176"/>
            <a:ext cx="8229600" cy="990600"/>
          </a:xfrm>
        </p:spPr>
        <p:txBody>
          <a:bodyPr>
            <a:normAutofit fontScale="90000"/>
          </a:bodyPr>
          <a:lstStyle/>
          <a:p>
            <a:pPr algn="ctr"/>
            <a:r>
              <a:rPr lang="it-IT" dirty="0">
                <a:solidFill>
                  <a:schemeClr val="tx1"/>
                </a:solidFill>
                <a:latin typeface="Elephant" panose="02020904090505020303" pitchFamily="18" charset="0"/>
              </a:rPr>
              <a:t>Incontro degli psicologi e degli insegnanti con i genitori</a:t>
            </a:r>
          </a:p>
        </p:txBody>
      </p:sp>
      <p:sp>
        <p:nvSpPr>
          <p:cNvPr id="3" name="Segnaposto contenuto 2"/>
          <p:cNvSpPr>
            <a:spLocks noGrp="1"/>
          </p:cNvSpPr>
          <p:nvPr>
            <p:ph idx="1"/>
          </p:nvPr>
        </p:nvSpPr>
        <p:spPr>
          <a:xfrm>
            <a:off x="363219" y="1378889"/>
            <a:ext cx="8435280" cy="5141168"/>
          </a:xfrm>
        </p:spPr>
        <p:txBody>
          <a:bodyPr>
            <a:noAutofit/>
          </a:bodyPr>
          <a:lstStyle/>
          <a:p>
            <a:r>
              <a:rPr lang="it-IT" sz="2300" dirty="0"/>
              <a:t>Contenere ansie e angosce dei genitori</a:t>
            </a:r>
          </a:p>
          <a:p>
            <a:r>
              <a:rPr lang="it-IT" sz="2300" dirty="0"/>
              <a:t>Rispondere alle domande, limitare le fantasie</a:t>
            </a:r>
          </a:p>
          <a:p>
            <a:r>
              <a:rPr lang="it-IT" sz="2300" dirty="0"/>
              <a:t>Riflettere sulle modalità con cui impostare il rapporto con i figli dopo un suicidio: </a:t>
            </a:r>
          </a:p>
          <a:p>
            <a:pPr marL="0" indent="0">
              <a:buNone/>
            </a:pPr>
            <a:r>
              <a:rPr lang="it-IT" sz="2300" dirty="0"/>
              <a:t>   - dialogo e parola</a:t>
            </a:r>
          </a:p>
          <a:p>
            <a:pPr marL="0" indent="0">
              <a:buNone/>
            </a:pPr>
            <a:r>
              <a:rPr lang="it-IT" sz="2300" dirty="0"/>
              <a:t>   - rafforzamento del legame</a:t>
            </a:r>
          </a:p>
          <a:p>
            <a:pPr marL="0" indent="0">
              <a:buNone/>
            </a:pPr>
            <a:r>
              <a:rPr lang="it-IT" sz="2300" dirty="0"/>
              <a:t>   - credibilità, competenza, autorevolezza</a:t>
            </a:r>
          </a:p>
          <a:p>
            <a:r>
              <a:rPr lang="it-IT" sz="2300" dirty="0"/>
              <a:t>Sfatare miti sul suicidio </a:t>
            </a:r>
          </a:p>
          <a:p>
            <a:r>
              <a:rPr lang="it-IT" sz="2300" dirty="0"/>
              <a:t>Creazione di una comunità che mantiene e rafforza i legami affettivi</a:t>
            </a:r>
          </a:p>
        </p:txBody>
      </p:sp>
      <p:sp>
        <p:nvSpPr>
          <p:cNvPr id="4" name="CasellaDiTesto 3"/>
          <p:cNvSpPr txBox="1"/>
          <p:nvPr/>
        </p:nvSpPr>
        <p:spPr>
          <a:xfrm>
            <a:off x="5148064" y="5661248"/>
            <a:ext cx="2961067" cy="646331"/>
          </a:xfrm>
          <a:prstGeom prst="rect">
            <a:avLst/>
          </a:prstGeom>
          <a:noFill/>
          <a:ln>
            <a:solidFill>
              <a:schemeClr val="accent1"/>
            </a:solidFill>
          </a:ln>
        </p:spPr>
        <p:txBody>
          <a:bodyPr wrap="none" rtlCol="0">
            <a:spAutoFit/>
          </a:bodyPr>
          <a:lstStyle/>
          <a:p>
            <a:pPr marL="285750" indent="-285750">
              <a:buClr>
                <a:srgbClr val="AA3922"/>
              </a:buClr>
              <a:buFont typeface="Arial" panose="020B0604020202020204" pitchFamily="34" charset="0"/>
              <a:buChar char="•"/>
            </a:pPr>
            <a:r>
              <a:rPr lang="it-IT" dirty="0"/>
              <a:t>«Chiediamo aiuto»</a:t>
            </a:r>
          </a:p>
          <a:p>
            <a:pPr marL="285750" indent="-285750">
              <a:buClr>
                <a:srgbClr val="AA3922"/>
              </a:buClr>
              <a:buFont typeface="Arial" panose="020B0604020202020204" pitchFamily="34" charset="0"/>
              <a:buChar char="•"/>
            </a:pPr>
            <a:r>
              <a:rPr lang="it-IT" dirty="0"/>
              <a:t>Non è stato un incidente</a:t>
            </a:r>
          </a:p>
        </p:txBody>
      </p:sp>
    </p:spTree>
    <p:extLst>
      <p:ext uri="{BB962C8B-B14F-4D97-AF65-F5344CB8AC3E}">
        <p14:creationId xmlns:p14="http://schemas.microsoft.com/office/powerpoint/2010/main" val="2991626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a:solidFill>
                  <a:schemeClr val="tx1"/>
                </a:solidFill>
                <a:latin typeface="Elephant" panose="02020904090505020303" pitchFamily="18" charset="0"/>
              </a:rPr>
              <a:t>Gestione del ricordo e del rito funebre</a:t>
            </a:r>
          </a:p>
        </p:txBody>
      </p:sp>
      <p:sp>
        <p:nvSpPr>
          <p:cNvPr id="3" name="Segnaposto contenuto 2"/>
          <p:cNvSpPr>
            <a:spLocks noGrp="1"/>
          </p:cNvSpPr>
          <p:nvPr>
            <p:ph idx="1"/>
          </p:nvPr>
        </p:nvSpPr>
        <p:spPr>
          <a:xfrm>
            <a:off x="323528" y="1600200"/>
            <a:ext cx="8435280" cy="5069160"/>
          </a:xfrm>
        </p:spPr>
        <p:txBody>
          <a:bodyPr>
            <a:normAutofit/>
          </a:bodyPr>
          <a:lstStyle/>
          <a:p>
            <a:endParaRPr lang="it-IT" u="sng" dirty="0"/>
          </a:p>
          <a:p>
            <a:endParaRPr lang="it-IT" u="sng" dirty="0"/>
          </a:p>
          <a:p>
            <a:r>
              <a:rPr lang="it-IT" u="sng" dirty="0"/>
              <a:t>Gestione del funerale</a:t>
            </a:r>
            <a:r>
              <a:rPr lang="it-IT" dirty="0"/>
              <a:t>: non interrompere l’attività didattica e lasciare libera scelta per la partecipazione</a:t>
            </a:r>
          </a:p>
          <a:p>
            <a:endParaRPr lang="it-IT" dirty="0"/>
          </a:p>
          <a:p>
            <a:r>
              <a:rPr lang="it-IT" u="sng" dirty="0"/>
              <a:t>Gestione banco vuoto</a:t>
            </a:r>
            <a:r>
              <a:rPr lang="it-IT" dirty="0"/>
              <a:t>: col tempo, eliminarlo</a:t>
            </a:r>
          </a:p>
          <a:p>
            <a:endParaRPr lang="it-IT" dirty="0"/>
          </a:p>
          <a:p>
            <a:pPr marL="0" indent="0">
              <a:buNone/>
            </a:pPr>
            <a:endParaRPr lang="it-IT" dirty="0"/>
          </a:p>
        </p:txBody>
      </p:sp>
    </p:spTree>
    <p:extLst>
      <p:ext uri="{BB962C8B-B14F-4D97-AF65-F5344CB8AC3E}">
        <p14:creationId xmlns:p14="http://schemas.microsoft.com/office/powerpoint/2010/main" val="3636087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lephant" panose="02020904090505020303" pitchFamily="18" charset="0"/>
              </a:rPr>
              <a:t> Pratiche da sconsigliare</a:t>
            </a:r>
          </a:p>
        </p:txBody>
      </p:sp>
      <p:sp>
        <p:nvSpPr>
          <p:cNvPr id="3" name="Segnaposto contenuto 2"/>
          <p:cNvSpPr>
            <a:spLocks noGrp="1"/>
          </p:cNvSpPr>
          <p:nvPr>
            <p:ph idx="1"/>
          </p:nvPr>
        </p:nvSpPr>
        <p:spPr>
          <a:xfrm>
            <a:off x="323528" y="2360267"/>
            <a:ext cx="8352928" cy="3444997"/>
          </a:xfrm>
        </p:spPr>
        <p:txBody>
          <a:bodyPr>
            <a:noAutofit/>
          </a:bodyPr>
          <a:lstStyle/>
          <a:p>
            <a:pPr algn="just"/>
            <a:r>
              <a:rPr lang="it-IT" dirty="0"/>
              <a:t>Grosse assemblee plenarie: non consentono di controllare e comprendere gli stati emotivi individuali dei partecipanti e facilitano idealizzazioni del gesto suicidale. Soprattutto non creano un contesto adatto alla manifestazione del disagio individuale: ciò può far si che i soggetti a rischio, coinvolti in progettazioni suicidali, non riescano a esprimere le loro intenzioni o paure </a:t>
            </a:r>
          </a:p>
          <a:p>
            <a:pPr algn="just"/>
            <a:r>
              <a:rPr lang="it-IT" dirty="0"/>
              <a:t>Esaltazione dei simboli legati al ricordo: queste pratiche producono un'idealizzazione del soggetto suicida che rischia di diventare un modello per altri adolescenti fragili che possono così essere tentati di manifestare il proprio malessere dandosi la morte</a:t>
            </a:r>
          </a:p>
          <a:p>
            <a:pPr algn="just"/>
            <a:endParaRPr lang="it-IT" dirty="0"/>
          </a:p>
        </p:txBody>
      </p:sp>
    </p:spTree>
    <p:extLst>
      <p:ext uri="{BB962C8B-B14F-4D97-AF65-F5344CB8AC3E}">
        <p14:creationId xmlns:p14="http://schemas.microsoft.com/office/powerpoint/2010/main" val="3968065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lephant" panose="02020904090505020303" pitchFamily="18" charset="0"/>
              </a:rPr>
              <a:t>Pratiche consigliabili</a:t>
            </a:r>
          </a:p>
        </p:txBody>
      </p:sp>
      <p:sp>
        <p:nvSpPr>
          <p:cNvPr id="3" name="Segnaposto contenuto 2"/>
          <p:cNvSpPr>
            <a:spLocks noGrp="1"/>
          </p:cNvSpPr>
          <p:nvPr>
            <p:ph idx="1"/>
          </p:nvPr>
        </p:nvSpPr>
        <p:spPr>
          <a:xfrm>
            <a:off x="539552" y="2490135"/>
            <a:ext cx="7992888" cy="3444997"/>
          </a:xfrm>
        </p:spPr>
        <p:txBody>
          <a:bodyPr>
            <a:normAutofit/>
          </a:bodyPr>
          <a:lstStyle/>
          <a:p>
            <a:pPr lvl="0" algn="just">
              <a:buClr>
                <a:srgbClr val="0BD0D9"/>
              </a:buClr>
            </a:pPr>
            <a:r>
              <a:rPr lang="it-IT" sz="2400" dirty="0">
                <a:solidFill>
                  <a:prstClr val="black"/>
                </a:solidFill>
              </a:rPr>
              <a:t>Fornire sostegno al ruolo di presidi, docenti e operatori scolastici e cercare di evitare un'eventuale loro delega all'esperto ma fare si che essi possano giocarsi in prima persona e sviluppare così competenze e sensibilità che li aiutino a individuare eventuali casi a rischio</a:t>
            </a:r>
          </a:p>
          <a:p>
            <a:pPr lvl="0" algn="just">
              <a:buClr>
                <a:srgbClr val="0BD0D9"/>
              </a:buClr>
            </a:pPr>
            <a:r>
              <a:rPr lang="it-IT" sz="2400" dirty="0">
                <a:solidFill>
                  <a:prstClr val="black"/>
                </a:solidFill>
              </a:rPr>
              <a:t>Fornire contatti e possibilità di colloqui specialmente per i soggetti a rischio</a:t>
            </a:r>
          </a:p>
          <a:p>
            <a:pPr lvl="0" algn="just">
              <a:buClr>
                <a:srgbClr val="0BD0D9"/>
              </a:buClr>
            </a:pPr>
            <a:r>
              <a:rPr lang="it-IT" sz="2400" dirty="0">
                <a:solidFill>
                  <a:prstClr val="black"/>
                </a:solidFill>
              </a:rPr>
              <a:t>Incontrare i genitori dei ragazzi</a:t>
            </a:r>
          </a:p>
          <a:p>
            <a:pPr algn="just"/>
            <a:endParaRPr lang="it-IT" dirty="0"/>
          </a:p>
        </p:txBody>
      </p:sp>
    </p:spTree>
    <p:extLst>
      <p:ext uri="{BB962C8B-B14F-4D97-AF65-F5344CB8AC3E}">
        <p14:creationId xmlns:p14="http://schemas.microsoft.com/office/powerpoint/2010/main" val="2040581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dirty="0">
                <a:solidFill>
                  <a:schemeClr val="tx1"/>
                </a:solidFill>
                <a:latin typeface="Elephant" panose="02020904090505020303" pitchFamily="18" charset="0"/>
              </a:rPr>
              <a:t>Terza fase: </a:t>
            </a:r>
            <a:br>
              <a:rPr lang="it-IT" dirty="0">
                <a:solidFill>
                  <a:schemeClr val="tx1"/>
                </a:solidFill>
                <a:latin typeface="Elephant" panose="02020904090505020303" pitchFamily="18" charset="0"/>
              </a:rPr>
            </a:br>
            <a:r>
              <a:rPr lang="it-IT" dirty="0">
                <a:solidFill>
                  <a:schemeClr val="tx1"/>
                </a:solidFill>
                <a:latin typeface="Elephant" panose="02020904090505020303" pitchFamily="18" charset="0"/>
              </a:rPr>
              <a:t>dopo più di sei mesi</a:t>
            </a:r>
          </a:p>
        </p:txBody>
      </p:sp>
      <p:sp>
        <p:nvSpPr>
          <p:cNvPr id="2" name="Segnaposto contenuto 1"/>
          <p:cNvSpPr>
            <a:spLocks noGrp="1"/>
          </p:cNvSpPr>
          <p:nvPr>
            <p:ph idx="1"/>
          </p:nvPr>
        </p:nvSpPr>
        <p:spPr>
          <a:xfrm>
            <a:off x="683568" y="2490135"/>
            <a:ext cx="7776864" cy="3963201"/>
          </a:xfrm>
        </p:spPr>
        <p:txBody>
          <a:bodyPr>
            <a:noAutofit/>
          </a:bodyPr>
          <a:lstStyle/>
          <a:p>
            <a:pPr marL="0" indent="0">
              <a:buNone/>
            </a:pPr>
            <a:r>
              <a:rPr lang="it-IT" dirty="0"/>
              <a:t>Monitorare tutta la situazione</a:t>
            </a:r>
          </a:p>
          <a:p>
            <a:pPr marL="0" indent="0">
              <a:buNone/>
            </a:pPr>
            <a:r>
              <a:rPr lang="it-IT" dirty="0"/>
              <a:t>Assicurarsi che siano state adottate strategie funzionali</a:t>
            </a:r>
          </a:p>
          <a:p>
            <a:pPr marL="0" indent="0">
              <a:buNone/>
            </a:pPr>
            <a:r>
              <a:rPr lang="it-IT" dirty="0"/>
              <a:t>La scuola ha messo in atto iniziative di formazione</a:t>
            </a:r>
          </a:p>
          <a:p>
            <a:r>
              <a:rPr lang="it-IT" dirty="0"/>
              <a:t>Ritorno alla normalità istituzionale nei tempi giusti</a:t>
            </a:r>
          </a:p>
          <a:p>
            <a:r>
              <a:rPr lang="it-IT" dirty="0"/>
              <a:t>Gli stili educativi e relazionali sono cambiati</a:t>
            </a:r>
          </a:p>
          <a:p>
            <a:pPr marL="0" indent="0">
              <a:buNone/>
            </a:pPr>
            <a:r>
              <a:rPr lang="it-IT" dirty="0"/>
              <a:t>      L’istituzione deve riconoscere la sua ferita</a:t>
            </a:r>
          </a:p>
          <a:p>
            <a:pPr marL="342900" indent="-342900">
              <a:buFont typeface="Wingdings" panose="05000000000000000000" pitchFamily="2" charset="2"/>
              <a:buChar char="Ø"/>
            </a:pPr>
            <a:endParaRPr lang="it-IT" dirty="0"/>
          </a:p>
          <a:p>
            <a:pPr marL="342900" indent="-342900">
              <a:buFont typeface="Wingdings" panose="05000000000000000000" pitchFamily="2" charset="2"/>
              <a:buChar char="Ø"/>
            </a:pPr>
            <a:endParaRPr lang="it-IT" dirty="0"/>
          </a:p>
          <a:p>
            <a:pPr marL="342900" indent="-342900">
              <a:buFont typeface="Wingdings" panose="05000000000000000000" pitchFamily="2" charset="2"/>
              <a:buChar char="Ø"/>
            </a:pPr>
            <a:endParaRPr lang="it-IT" dirty="0"/>
          </a:p>
        </p:txBody>
      </p:sp>
      <p:sp>
        <p:nvSpPr>
          <p:cNvPr id="5" name="CasellaDiTesto 4"/>
          <p:cNvSpPr txBox="1"/>
          <p:nvPr/>
        </p:nvSpPr>
        <p:spPr>
          <a:xfrm>
            <a:off x="4703841" y="5445224"/>
            <a:ext cx="3268908" cy="923330"/>
          </a:xfrm>
          <a:prstGeom prst="rect">
            <a:avLst/>
          </a:prstGeom>
          <a:noFill/>
          <a:ln>
            <a:solidFill>
              <a:schemeClr val="accent1"/>
            </a:solidFill>
          </a:ln>
        </p:spPr>
        <p:txBody>
          <a:bodyPr wrap="none" rtlCol="0">
            <a:spAutoFit/>
          </a:bodyPr>
          <a:lstStyle/>
          <a:p>
            <a:pPr marL="285750" indent="-285750">
              <a:buClr>
                <a:srgbClr val="AA3922"/>
              </a:buClr>
              <a:buFont typeface="Arial" panose="020B0604020202020204" pitchFamily="34" charset="0"/>
              <a:buChar char="•"/>
            </a:pPr>
            <a:r>
              <a:rPr lang="it-IT" dirty="0"/>
              <a:t>L’anno dopo scuole diverse</a:t>
            </a:r>
          </a:p>
          <a:p>
            <a:pPr marL="285750" indent="-285750">
              <a:buClr>
                <a:srgbClr val="AA3922"/>
              </a:buClr>
              <a:buFont typeface="Arial" panose="020B0604020202020204" pitchFamily="34" charset="0"/>
              <a:buChar char="•"/>
            </a:pPr>
            <a:r>
              <a:rPr lang="it-IT" dirty="0"/>
              <a:t>Morte &amp; vita</a:t>
            </a:r>
          </a:p>
          <a:p>
            <a:pPr marL="285750" indent="-285750">
              <a:buClr>
                <a:srgbClr val="AA3922"/>
              </a:buClr>
              <a:buFont typeface="Arial" panose="020B0604020202020204" pitchFamily="34" charset="0"/>
              <a:buChar char="•"/>
            </a:pPr>
            <a:r>
              <a:rPr lang="it-IT" dirty="0"/>
              <a:t>7 kilometri: cluster?</a:t>
            </a:r>
          </a:p>
        </p:txBody>
      </p:sp>
      <p:sp>
        <p:nvSpPr>
          <p:cNvPr id="6" name="Freccia a destra 5"/>
          <p:cNvSpPr/>
          <p:nvPr/>
        </p:nvSpPr>
        <p:spPr>
          <a:xfrm>
            <a:off x="683568" y="5157192"/>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6336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Elephant" panose="02020904090505020303" pitchFamily="18" charset="0"/>
              </a:rPr>
              <a:t>Le fantasie suicidali compaiono in adolescenza</a:t>
            </a:r>
          </a:p>
        </p:txBody>
      </p:sp>
      <p:sp>
        <p:nvSpPr>
          <p:cNvPr id="3" name="Segnaposto contenuto 2"/>
          <p:cNvSpPr>
            <a:spLocks noGrp="1"/>
          </p:cNvSpPr>
          <p:nvPr>
            <p:ph idx="1"/>
          </p:nvPr>
        </p:nvSpPr>
        <p:spPr>
          <a:xfrm>
            <a:off x="611560" y="2432275"/>
            <a:ext cx="7920879" cy="3444997"/>
          </a:xfrm>
        </p:spPr>
        <p:txBody>
          <a:bodyPr>
            <a:noAutofit/>
          </a:bodyPr>
          <a:lstStyle/>
          <a:p>
            <a:pPr algn="just"/>
            <a:r>
              <a:rPr lang="it-IT" dirty="0"/>
              <a:t>Riguardano circa la metà degli adolescenti e, di per sé, non possono costituire un fattore di rischio</a:t>
            </a:r>
          </a:p>
          <a:p>
            <a:pPr algn="just"/>
            <a:r>
              <a:rPr lang="it-IT" dirty="0"/>
              <a:t>E’ vero però che chi lavora con adolescenti a rischio suicidale incontra spesso una attività </a:t>
            </a:r>
            <a:r>
              <a:rPr lang="it-IT" dirty="0" err="1"/>
              <a:t>fantasmatica</a:t>
            </a:r>
            <a:r>
              <a:rPr lang="it-IT" dirty="0"/>
              <a:t> molto intensa coltivata nel segreto per un lungo periodo di tempo</a:t>
            </a:r>
          </a:p>
          <a:p>
            <a:pPr algn="just"/>
            <a:r>
              <a:rPr lang="it-IT" dirty="0"/>
              <a:t>In alcuni soggetti le fantasie di morte sono estremamente radicate, sono strutturate in modalità progettuali sfociano in azioni autodistruttive che non sono dettate dall’impulso. In questi casi si deve parlare di suicidalità cronica.</a:t>
            </a:r>
          </a:p>
          <a:p>
            <a:pPr algn="just"/>
            <a:endParaRPr lang="it-IT" dirty="0"/>
          </a:p>
          <a:p>
            <a:pPr algn="just"/>
            <a:endParaRPr lang="it-IT" dirty="0"/>
          </a:p>
          <a:p>
            <a:pPr algn="just">
              <a:buNone/>
            </a:pPr>
            <a:endParaRPr lang="it-IT" dirty="0"/>
          </a:p>
        </p:txBody>
      </p:sp>
    </p:spTree>
    <p:extLst>
      <p:ext uri="{BB962C8B-B14F-4D97-AF65-F5344CB8AC3E}">
        <p14:creationId xmlns:p14="http://schemas.microsoft.com/office/powerpoint/2010/main" val="302300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2F7F84-4BB0-41C6-8A8D-53EED2E9042B}"/>
              </a:ext>
            </a:extLst>
          </p:cNvPr>
          <p:cNvSpPr>
            <a:spLocks noGrp="1"/>
          </p:cNvSpPr>
          <p:nvPr>
            <p:ph type="title"/>
          </p:nvPr>
        </p:nvSpPr>
        <p:spPr/>
        <p:txBody>
          <a:bodyPr>
            <a:normAutofit fontScale="90000"/>
          </a:bodyPr>
          <a:lstStyle/>
          <a:p>
            <a:r>
              <a:rPr lang="it-IT" dirty="0">
                <a:latin typeface="Elephant" panose="02020904090505020303" pitchFamily="18" charset="0"/>
              </a:rPr>
              <a:t>Terza fase: </a:t>
            </a:r>
            <a:br>
              <a:rPr lang="it-IT" dirty="0">
                <a:latin typeface="Elephant" panose="02020904090505020303" pitchFamily="18" charset="0"/>
              </a:rPr>
            </a:br>
            <a:r>
              <a:rPr lang="it-IT" dirty="0">
                <a:latin typeface="Elephant" panose="02020904090505020303" pitchFamily="18" charset="0"/>
              </a:rPr>
              <a:t>ritorno alla normalità?</a:t>
            </a:r>
          </a:p>
        </p:txBody>
      </p:sp>
      <p:sp>
        <p:nvSpPr>
          <p:cNvPr id="3" name="Segnaposto contenuto 2">
            <a:extLst>
              <a:ext uri="{FF2B5EF4-FFF2-40B4-BE49-F238E27FC236}">
                <a16:creationId xmlns:a16="http://schemas.microsoft.com/office/drawing/2014/main" id="{BC0442DA-1D83-43D5-9892-918BE5BBB4AC}"/>
              </a:ext>
            </a:extLst>
          </p:cNvPr>
          <p:cNvSpPr>
            <a:spLocks noGrp="1"/>
          </p:cNvSpPr>
          <p:nvPr>
            <p:ph idx="1"/>
          </p:nvPr>
        </p:nvSpPr>
        <p:spPr/>
        <p:txBody>
          <a:bodyPr>
            <a:normAutofit/>
          </a:bodyPr>
          <a:lstStyle/>
          <a:p>
            <a:r>
              <a:rPr lang="it-IT" sz="3200" dirty="0"/>
              <a:t>La tempistica del ritorno</a:t>
            </a:r>
          </a:p>
          <a:p>
            <a:r>
              <a:rPr lang="it-IT" sz="3200" dirty="0"/>
              <a:t>Che cosa deve cambiare</a:t>
            </a:r>
          </a:p>
          <a:p>
            <a:r>
              <a:rPr lang="it-IT" sz="3200" dirty="0"/>
              <a:t>Le relazioni all’interno dell’istituzione</a:t>
            </a:r>
          </a:p>
        </p:txBody>
      </p:sp>
    </p:spTree>
    <p:extLst>
      <p:ext uri="{BB962C8B-B14F-4D97-AF65-F5344CB8AC3E}">
        <p14:creationId xmlns:p14="http://schemas.microsoft.com/office/powerpoint/2010/main" val="1411255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3CC71-F91D-4E5B-8586-11D187DAA479}"/>
              </a:ext>
            </a:extLst>
          </p:cNvPr>
          <p:cNvSpPr>
            <a:spLocks noGrp="1"/>
          </p:cNvSpPr>
          <p:nvPr>
            <p:ph type="title"/>
          </p:nvPr>
        </p:nvSpPr>
        <p:spPr/>
        <p:txBody>
          <a:bodyPr>
            <a:normAutofit fontScale="90000"/>
          </a:bodyPr>
          <a:lstStyle/>
          <a:p>
            <a:r>
              <a:rPr lang="it-IT" dirty="0">
                <a:latin typeface="Elephant" panose="02020904090505020303" pitchFamily="18" charset="0"/>
              </a:rPr>
              <a:t>Terza fase:</a:t>
            </a:r>
            <a:br>
              <a:rPr lang="it-IT" dirty="0">
                <a:latin typeface="Elephant" panose="02020904090505020303" pitchFamily="18" charset="0"/>
              </a:rPr>
            </a:br>
            <a:r>
              <a:rPr lang="it-IT" dirty="0">
                <a:latin typeface="Elephant" panose="02020904090505020303" pitchFamily="18" charset="0"/>
              </a:rPr>
              <a:t>come concludere l’intervento</a:t>
            </a:r>
          </a:p>
        </p:txBody>
      </p:sp>
      <p:sp>
        <p:nvSpPr>
          <p:cNvPr id="3" name="Segnaposto contenuto 2">
            <a:extLst>
              <a:ext uri="{FF2B5EF4-FFF2-40B4-BE49-F238E27FC236}">
                <a16:creationId xmlns:a16="http://schemas.microsoft.com/office/drawing/2014/main" id="{EDEE069F-0B65-4145-9D39-8C4940469D54}"/>
              </a:ext>
            </a:extLst>
          </p:cNvPr>
          <p:cNvSpPr>
            <a:spLocks noGrp="1"/>
          </p:cNvSpPr>
          <p:nvPr>
            <p:ph idx="1"/>
          </p:nvPr>
        </p:nvSpPr>
        <p:spPr/>
        <p:txBody>
          <a:bodyPr>
            <a:normAutofit/>
          </a:bodyPr>
          <a:lstStyle/>
          <a:p>
            <a:r>
              <a:rPr lang="it-IT" sz="3200" dirty="0"/>
              <a:t>Accettare le ferite</a:t>
            </a:r>
          </a:p>
          <a:p>
            <a:r>
              <a:rPr lang="it-IT" sz="3200" dirty="0"/>
              <a:t>Imparare ad ascoltare</a:t>
            </a:r>
          </a:p>
          <a:p>
            <a:r>
              <a:rPr lang="it-IT" sz="3200" dirty="0"/>
              <a:t>Relazionarsi con altre strutture</a:t>
            </a:r>
          </a:p>
        </p:txBody>
      </p:sp>
    </p:spTree>
    <p:extLst>
      <p:ext uri="{BB962C8B-B14F-4D97-AF65-F5344CB8AC3E}">
        <p14:creationId xmlns:p14="http://schemas.microsoft.com/office/powerpoint/2010/main" val="785476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a:spLocks noGrp="1"/>
          </p:cNvSpPr>
          <p:nvPr>
            <p:ph type="title"/>
          </p:nvPr>
        </p:nvSpPr>
        <p:spPr/>
        <p:txBody>
          <a:bodyPr>
            <a:normAutofit fontScale="90000"/>
          </a:bodyPr>
          <a:lstStyle/>
          <a:p>
            <a:r>
              <a:rPr lang="it-IT" b="0" dirty="0">
                <a:solidFill>
                  <a:schemeClr val="tx1"/>
                </a:solidFill>
                <a:effectLst/>
                <a:latin typeface="Elephant" panose="02020904090505020303" pitchFamily="18" charset="0"/>
              </a:rPr>
              <a:t>Teoria dei codici affettivi di Franco </a:t>
            </a:r>
            <a:r>
              <a:rPr lang="it-IT" b="0" dirty="0" err="1">
                <a:solidFill>
                  <a:schemeClr val="tx1"/>
                </a:solidFill>
                <a:effectLst/>
                <a:latin typeface="Elephant" panose="02020904090505020303" pitchFamily="18" charset="0"/>
              </a:rPr>
              <a:t>Fornari</a:t>
            </a:r>
            <a:endParaRPr lang="it-IT" b="0" dirty="0">
              <a:solidFill>
                <a:schemeClr val="tx1"/>
              </a:solidFill>
              <a:effectLst/>
              <a:latin typeface="Elephant" panose="02020904090505020303" pitchFamily="18" charset="0"/>
            </a:endParaRPr>
          </a:p>
        </p:txBody>
      </p:sp>
      <p:sp>
        <p:nvSpPr>
          <p:cNvPr id="7" name="Segnaposto testo 1"/>
          <p:cNvSpPr>
            <a:spLocks noGrp="1"/>
          </p:cNvSpPr>
          <p:nvPr>
            <p:ph idx="1"/>
          </p:nvPr>
        </p:nvSpPr>
        <p:spPr>
          <a:xfrm>
            <a:off x="683568" y="2490135"/>
            <a:ext cx="7704856" cy="3444997"/>
          </a:xfrm>
        </p:spPr>
        <p:txBody>
          <a:bodyPr>
            <a:normAutofit fontScale="92500" lnSpcReduction="20000"/>
          </a:bodyPr>
          <a:lstStyle/>
          <a:p>
            <a:pPr algn="just"/>
            <a:r>
              <a:rPr lang="it-IT" dirty="0">
                <a:latin typeface="Arial" panose="020B0604020202020204" pitchFamily="34" charset="0"/>
                <a:cs typeface="Arial" panose="020B0604020202020204" pitchFamily="34" charset="0"/>
              </a:rPr>
              <a:t>Programmi affettivi filogenetici posti a metà tra natura e cultura che guidano il soggetto nell’affrontare le sue scelte</a:t>
            </a:r>
          </a:p>
          <a:p>
            <a:pPr algn="just"/>
            <a:endParaRPr lang="it-IT" dirty="0">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Questi programmi non vanno intesi come delle spinte istintuali o come delle prescrizioni cui sia strettamente necessario attenersi, ma come dei suggerimenti, necessariamente piuttosto imprecisi, che la specie impartisce all’individuo per facilitarne la sopravvivenza, essi subiscono pertanto delle forti modificazioni a seconda del contesto culturale nel quale vanno a saturarsi</a:t>
            </a:r>
            <a:r>
              <a:rPr lang="it-IT" dirty="0">
                <a:latin typeface="Arial" panose="020B0604020202020204" pitchFamily="34" charset="0"/>
                <a:cs typeface="Arial" panose="020B0604020202020204" pitchFamily="34" charset="0"/>
              </a:rPr>
              <a:t>» (Piotti, De Monte, 2017)</a:t>
            </a:r>
            <a:endParaRPr lang="it-IT" dirty="0"/>
          </a:p>
        </p:txBody>
      </p:sp>
    </p:spTree>
    <p:extLst>
      <p:ext uri="{BB962C8B-B14F-4D97-AF65-F5344CB8AC3E}">
        <p14:creationId xmlns:p14="http://schemas.microsoft.com/office/powerpoint/2010/main" val="2155547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a:spLocks noGrp="1"/>
          </p:cNvSpPr>
          <p:nvPr>
            <p:ph type="title"/>
          </p:nvPr>
        </p:nvSpPr>
        <p:spPr>
          <a:xfrm>
            <a:off x="1187450" y="981075"/>
            <a:ext cx="6799263" cy="1303338"/>
          </a:xfrm>
        </p:spPr>
        <p:txBody>
          <a:bodyPr/>
          <a:lstStyle/>
          <a:p>
            <a:r>
              <a:rPr lang="it-IT" b="0" dirty="0">
                <a:solidFill>
                  <a:schemeClr val="tx1"/>
                </a:solidFill>
                <a:effectLst/>
                <a:latin typeface="Elephant" panose="02020904090505020303" pitchFamily="18" charset="0"/>
              </a:rPr>
              <a:t>Lettura di codice</a:t>
            </a:r>
          </a:p>
        </p:txBody>
      </p:sp>
      <p:sp>
        <p:nvSpPr>
          <p:cNvPr id="6" name="Segnaposto contenuto 2"/>
          <p:cNvSpPr>
            <a:spLocks noGrp="1"/>
          </p:cNvSpPr>
          <p:nvPr>
            <p:ph idx="1"/>
          </p:nvPr>
        </p:nvSpPr>
        <p:spPr>
          <a:xfrm>
            <a:off x="683568" y="2490135"/>
            <a:ext cx="7848872" cy="3444997"/>
          </a:xfrm>
        </p:spPr>
        <p:txBody>
          <a:bodyPr>
            <a:noAutofit/>
          </a:bodyPr>
          <a:lstStyle/>
          <a:p>
            <a:pPr marL="342900" indent="-342900" algn="just">
              <a:buFont typeface="Arial" panose="020B0604020202020204" pitchFamily="34" charset="0"/>
              <a:buChar char="•"/>
            </a:pPr>
            <a:r>
              <a:rPr lang="it-IT" sz="2000" dirty="0">
                <a:solidFill>
                  <a:srgbClr val="F66400"/>
                </a:solidFill>
                <a:cs typeface="Arial" panose="020B0604020202020204" pitchFamily="34" charset="0"/>
              </a:rPr>
              <a:t>Codice materno</a:t>
            </a:r>
            <a:r>
              <a:rPr lang="it-IT" sz="2000" dirty="0">
                <a:cs typeface="Arial" panose="020B0604020202020204" pitchFamily="34" charset="0"/>
              </a:rPr>
              <a:t>: volto alla protezione e accoglimento della richiesta di aiuto, si attiva di fronte al compito di nutrizione e cura del piccolo. A volte diviene simbiotico.</a:t>
            </a:r>
          </a:p>
          <a:p>
            <a:pPr marL="342900" indent="-342900" algn="just">
              <a:buFont typeface="Arial" panose="020B0604020202020204" pitchFamily="34" charset="0"/>
              <a:buChar char="•"/>
            </a:pPr>
            <a:r>
              <a:rPr lang="it-IT" sz="2000" dirty="0">
                <a:solidFill>
                  <a:srgbClr val="F66400"/>
                </a:solidFill>
                <a:cs typeface="Arial" panose="020B0604020202020204" pitchFamily="34" charset="0"/>
              </a:rPr>
              <a:t>Codice paterno</a:t>
            </a:r>
            <a:r>
              <a:rPr lang="it-IT" sz="2000" dirty="0">
                <a:cs typeface="Arial" panose="020B0604020202020204" pitchFamily="34" charset="0"/>
              </a:rPr>
              <a:t>: portatore del limite, accompagna il piccolo verso l’esplorazione. Può essere invece autoritario</a:t>
            </a:r>
          </a:p>
          <a:p>
            <a:pPr marL="342900" indent="-342900" algn="just">
              <a:buFont typeface="Arial" panose="020B0604020202020204" pitchFamily="34" charset="0"/>
              <a:buChar char="•"/>
            </a:pPr>
            <a:r>
              <a:rPr lang="it-IT" sz="2000" dirty="0">
                <a:solidFill>
                  <a:srgbClr val="F66400"/>
                </a:solidFill>
                <a:cs typeface="Arial" panose="020B0604020202020204" pitchFamily="34" charset="0"/>
              </a:rPr>
              <a:t>Codice del bambino</a:t>
            </a:r>
            <a:r>
              <a:rPr lang="it-IT" sz="2000" dirty="0">
                <a:cs typeface="Arial" panose="020B0604020202020204" pitchFamily="34" charset="0"/>
              </a:rPr>
              <a:t>: è orientato al desiderio, chiede accudimento, è spontaneo e impulsivo.</a:t>
            </a:r>
          </a:p>
          <a:p>
            <a:pPr marL="0" indent="0" algn="just">
              <a:buNone/>
            </a:pPr>
            <a:r>
              <a:rPr lang="it-IT" sz="2000" dirty="0">
                <a:cs typeface="Arial" panose="020B0604020202020204" pitchFamily="34" charset="0"/>
              </a:rPr>
              <a:t>In seguito si aggiunge:</a:t>
            </a:r>
          </a:p>
          <a:p>
            <a:pPr marL="342900" indent="-342900" algn="just">
              <a:buFont typeface="Arial" panose="020B0604020202020204" pitchFamily="34" charset="0"/>
              <a:buChar char="•"/>
            </a:pPr>
            <a:r>
              <a:rPr lang="it-IT" sz="2000" dirty="0">
                <a:solidFill>
                  <a:srgbClr val="F66400"/>
                </a:solidFill>
                <a:cs typeface="Arial" panose="020B0604020202020204" pitchFamily="34" charset="0"/>
              </a:rPr>
              <a:t>Codice dei fratelli</a:t>
            </a:r>
            <a:r>
              <a:rPr lang="it-IT" sz="2000" dirty="0">
                <a:cs typeface="Arial" panose="020B0604020202020204" pitchFamily="34" charset="0"/>
              </a:rPr>
              <a:t>: espressione del rapporto tra pari, caratterizzato da solidarietà e cooperazione ma anche competitività</a:t>
            </a:r>
          </a:p>
        </p:txBody>
      </p:sp>
    </p:spTree>
    <p:extLst>
      <p:ext uri="{BB962C8B-B14F-4D97-AF65-F5344CB8AC3E}">
        <p14:creationId xmlns:p14="http://schemas.microsoft.com/office/powerpoint/2010/main" val="91792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4213" y="980728"/>
            <a:ext cx="7364040" cy="1303867"/>
          </a:xfrm>
        </p:spPr>
        <p:txBody>
          <a:bodyPr>
            <a:normAutofit/>
          </a:bodyPr>
          <a:lstStyle/>
          <a:p>
            <a:r>
              <a:rPr lang="it-IT" dirty="0">
                <a:latin typeface="Elephant" panose="02020904090505020303" pitchFamily="18" charset="0"/>
              </a:rPr>
              <a:t> I codici affettivi sono in scacco</a:t>
            </a:r>
          </a:p>
        </p:txBody>
      </p:sp>
      <p:sp>
        <p:nvSpPr>
          <p:cNvPr id="3" name="Segnaposto contenuto 2"/>
          <p:cNvSpPr>
            <a:spLocks noGrp="1"/>
          </p:cNvSpPr>
          <p:nvPr>
            <p:ph idx="1"/>
          </p:nvPr>
        </p:nvSpPr>
        <p:spPr/>
        <p:txBody>
          <a:bodyPr>
            <a:normAutofit fontScale="92500" lnSpcReduction="20000"/>
          </a:bodyPr>
          <a:lstStyle/>
          <a:p>
            <a:pPr algn="just"/>
            <a:r>
              <a:rPr lang="it-IT" dirty="0"/>
              <a:t>Il </a:t>
            </a:r>
            <a:r>
              <a:rPr lang="it-IT" b="1" i="1" dirty="0"/>
              <a:t>codice materno</a:t>
            </a:r>
            <a:r>
              <a:rPr lang="it-IT" dirty="0"/>
              <a:t> si trova disarmato perché ha fallito nel suo compito primario di proteggere e far vivere il bambino e rimane quindi senza ragione di vivere, sperimentando un’angoscia mortifera che induce alla più cruda disperazione.</a:t>
            </a:r>
          </a:p>
          <a:p>
            <a:r>
              <a:rPr lang="it-IT" dirty="0"/>
              <a:t>Non ci sono risorse non si sa cosa fare</a:t>
            </a:r>
          </a:p>
          <a:p>
            <a:r>
              <a:rPr lang="it-IT" dirty="0"/>
              <a:t>Non si hanno parole. Nessuno osa affrontare la realtà</a:t>
            </a:r>
          </a:p>
          <a:p>
            <a:r>
              <a:rPr lang="it-IT" dirty="0"/>
              <a:t>Come fare ad entrare in classe. Come parlare con i genitori della vittima? Come affrontare i giornali?</a:t>
            </a:r>
          </a:p>
          <a:p>
            <a:r>
              <a:rPr lang="it-IT" dirty="0"/>
              <a:t>Le lacrime prendono il posto della parola.</a:t>
            </a:r>
          </a:p>
        </p:txBody>
      </p:sp>
    </p:spTree>
    <p:extLst>
      <p:ext uri="{BB962C8B-B14F-4D97-AF65-F5344CB8AC3E}">
        <p14:creationId xmlns:p14="http://schemas.microsoft.com/office/powerpoint/2010/main" val="2692160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980728"/>
            <a:ext cx="7436048" cy="1303867"/>
          </a:xfrm>
        </p:spPr>
        <p:txBody>
          <a:bodyPr>
            <a:normAutofit/>
          </a:bodyPr>
          <a:lstStyle/>
          <a:p>
            <a:r>
              <a:rPr lang="it-IT" dirty="0">
                <a:latin typeface="Elephant" panose="02020904090505020303" pitchFamily="18" charset="0"/>
              </a:rPr>
              <a:t> I codici affettivi sono in scacco</a:t>
            </a:r>
          </a:p>
        </p:txBody>
      </p:sp>
      <p:sp>
        <p:nvSpPr>
          <p:cNvPr id="3" name="Segnaposto contenuto 2"/>
          <p:cNvSpPr>
            <a:spLocks noGrp="1"/>
          </p:cNvSpPr>
          <p:nvPr>
            <p:ph idx="1"/>
          </p:nvPr>
        </p:nvSpPr>
        <p:spPr/>
        <p:txBody>
          <a:bodyPr>
            <a:normAutofit fontScale="92500" lnSpcReduction="20000"/>
          </a:bodyPr>
          <a:lstStyle/>
          <a:p>
            <a:pPr algn="just"/>
            <a:r>
              <a:rPr lang="it-IT" dirty="0"/>
              <a:t>Il </a:t>
            </a:r>
            <a:r>
              <a:rPr lang="it-IT" b="1" i="1" dirty="0"/>
              <a:t>codice paterno</a:t>
            </a:r>
            <a:r>
              <a:rPr lang="it-IT" dirty="0"/>
              <a:t> di fronte alla morte vive a sua volta un sentimento di confusione e perdita del proprio ruolo nonostante cerchi di apparire meno fragile nascondendo la sofferenza dietro un atteggiamento di iperattivismo che si osserva in un incremento degli aspetti organizzativi, burocratici e gestionali.  </a:t>
            </a:r>
          </a:p>
          <a:p>
            <a:pPr algn="just"/>
            <a:r>
              <a:rPr lang="it-IT" dirty="0"/>
              <a:t>Il ripiegamento sul fare rivela in realtà una difesa rispetto al dolore, come se l’agire potesse alleviare il terribile vissuto di impotenza e passività. </a:t>
            </a:r>
          </a:p>
          <a:p>
            <a:pPr algn="just"/>
            <a:r>
              <a:rPr lang="it-IT" dirty="0"/>
              <a:t>Rischio di irrigidimento</a:t>
            </a:r>
          </a:p>
          <a:p>
            <a:pPr algn="just"/>
            <a:endParaRPr lang="it-IT" dirty="0"/>
          </a:p>
        </p:txBody>
      </p:sp>
    </p:spTree>
    <p:extLst>
      <p:ext uri="{BB962C8B-B14F-4D97-AF65-F5344CB8AC3E}">
        <p14:creationId xmlns:p14="http://schemas.microsoft.com/office/powerpoint/2010/main" val="3407273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6866" y="915337"/>
            <a:ext cx="7211558" cy="1303867"/>
          </a:xfrm>
        </p:spPr>
        <p:txBody>
          <a:bodyPr>
            <a:normAutofit/>
          </a:bodyPr>
          <a:lstStyle/>
          <a:p>
            <a:r>
              <a:rPr lang="it-IT" dirty="0">
                <a:latin typeface="Elephant" panose="02020904090505020303" pitchFamily="18" charset="0"/>
              </a:rPr>
              <a:t> I codici affettivi sono in scacco</a:t>
            </a:r>
          </a:p>
        </p:txBody>
      </p:sp>
      <p:sp>
        <p:nvSpPr>
          <p:cNvPr id="3" name="Segnaposto contenuto 2"/>
          <p:cNvSpPr>
            <a:spLocks noGrp="1"/>
          </p:cNvSpPr>
          <p:nvPr>
            <p:ph idx="1"/>
          </p:nvPr>
        </p:nvSpPr>
        <p:spPr/>
        <p:txBody>
          <a:bodyPr>
            <a:normAutofit fontScale="92500"/>
          </a:bodyPr>
          <a:lstStyle/>
          <a:p>
            <a:pPr algn="just"/>
            <a:r>
              <a:rPr lang="it-IT" b="1" dirty="0"/>
              <a:t>Il codice dei fratelli è attraversato da pensieri intollerabili.</a:t>
            </a:r>
          </a:p>
          <a:p>
            <a:pPr algn="just"/>
            <a:r>
              <a:rPr lang="it-IT" dirty="0"/>
              <a:t>Si cerca una ragione: si avverte la minaccia della colpa: cosa potevo fare? In cosa ho mancato? Ho fatto qualcosa di male?</a:t>
            </a:r>
          </a:p>
          <a:p>
            <a:pPr algn="just"/>
            <a:r>
              <a:rPr lang="it-IT" dirty="0"/>
              <a:t>Si cerca un colpevole: qualcuno ha </a:t>
            </a:r>
            <a:r>
              <a:rPr lang="it-IT" dirty="0" err="1"/>
              <a:t>bulleggiato</a:t>
            </a:r>
            <a:r>
              <a:rPr lang="it-IT" dirty="0"/>
              <a:t>? Qualcuno ha minacciato? Qualche insegnante ha infierito coi voti? C’è un abbandono amoroso? Ci sono genitori crudeli? La colpa esige di essere scaricata su qualcuno</a:t>
            </a:r>
          </a:p>
        </p:txBody>
      </p:sp>
    </p:spTree>
    <p:extLst>
      <p:ext uri="{BB962C8B-B14F-4D97-AF65-F5344CB8AC3E}">
        <p14:creationId xmlns:p14="http://schemas.microsoft.com/office/powerpoint/2010/main" val="341044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Elephant" panose="02020904090505020303" pitchFamily="18" charset="0"/>
              </a:rPr>
              <a:t>Seconda fase: </a:t>
            </a:r>
            <a:br>
              <a:rPr lang="it-IT" dirty="0">
                <a:latin typeface="Elephant" panose="02020904090505020303" pitchFamily="18" charset="0"/>
              </a:rPr>
            </a:br>
            <a:r>
              <a:rPr lang="it-IT" dirty="0">
                <a:latin typeface="Elephant" panose="02020904090505020303" pitchFamily="18" charset="0"/>
              </a:rPr>
              <a:t>la gestione del ricordo</a:t>
            </a:r>
          </a:p>
        </p:txBody>
      </p:sp>
      <p:sp>
        <p:nvSpPr>
          <p:cNvPr id="3" name="Segnaposto contenuto 2"/>
          <p:cNvSpPr>
            <a:spLocks noGrp="1"/>
          </p:cNvSpPr>
          <p:nvPr>
            <p:ph idx="1"/>
          </p:nvPr>
        </p:nvSpPr>
        <p:spPr/>
        <p:txBody>
          <a:bodyPr>
            <a:normAutofit/>
          </a:bodyPr>
          <a:lstStyle/>
          <a:p>
            <a:pPr algn="just"/>
            <a:r>
              <a:rPr lang="it-IT" dirty="0"/>
              <a:t>Il codice materno non si rassegna all’idea della morte.</a:t>
            </a:r>
          </a:p>
          <a:p>
            <a:pPr algn="just"/>
            <a:r>
              <a:rPr lang="it-IT" dirty="0"/>
              <a:t>Compare l’esaltazione del gesto e la celebrazione del mito del giovane eroe sofferente</a:t>
            </a:r>
          </a:p>
          <a:p>
            <a:pPr algn="just"/>
            <a:r>
              <a:rPr lang="it-IT" dirty="0"/>
              <a:t> attraverso altarini, memoriali e altri comportamenti che idealizzano la vittima la scuola vive nell’illusione di sopravvivere al  fallimento  tenendo in vita per sempre, nel ricordo, il figlio morto</a:t>
            </a:r>
          </a:p>
        </p:txBody>
      </p:sp>
    </p:spTree>
    <p:extLst>
      <p:ext uri="{BB962C8B-B14F-4D97-AF65-F5344CB8AC3E}">
        <p14:creationId xmlns:p14="http://schemas.microsoft.com/office/powerpoint/2010/main" val="135880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Elephant" panose="02020904090505020303" pitchFamily="18" charset="0"/>
              </a:rPr>
              <a:t>Seconda fase: </a:t>
            </a:r>
            <a:br>
              <a:rPr lang="it-IT" dirty="0">
                <a:latin typeface="Elephant" panose="02020904090505020303" pitchFamily="18" charset="0"/>
              </a:rPr>
            </a:br>
            <a:r>
              <a:rPr lang="it-IT" dirty="0">
                <a:latin typeface="Elephant" panose="02020904090505020303" pitchFamily="18" charset="0"/>
              </a:rPr>
              <a:t>la gestione del ricordo</a:t>
            </a:r>
          </a:p>
        </p:txBody>
      </p:sp>
      <p:sp>
        <p:nvSpPr>
          <p:cNvPr id="3" name="Segnaposto contenuto 2"/>
          <p:cNvSpPr>
            <a:spLocks noGrp="1"/>
          </p:cNvSpPr>
          <p:nvPr>
            <p:ph idx="1"/>
          </p:nvPr>
        </p:nvSpPr>
        <p:spPr>
          <a:xfrm>
            <a:off x="683568" y="2348880"/>
            <a:ext cx="7992887" cy="3444997"/>
          </a:xfrm>
        </p:spPr>
        <p:txBody>
          <a:bodyPr>
            <a:noAutofit/>
          </a:bodyPr>
          <a:lstStyle/>
          <a:p>
            <a:r>
              <a:rPr lang="it-IT" sz="2000" b="1" dirty="0"/>
              <a:t>Il codice paterno insiste nel tentativo di normalizzazione</a:t>
            </a:r>
            <a:r>
              <a:rPr lang="it-IT" sz="2000" dirty="0"/>
              <a:t> compaiono  tentativi maldestri di  razionalizzare l’accaduto che però appaiono quasi deliranti nella fantasia di poter “gestire la morte”. Si mettono a punto strategie di controllo fatte di finestre chiuse e di bidelli che sorvegliano i corridoi</a:t>
            </a:r>
          </a:p>
          <a:p>
            <a:r>
              <a:rPr lang="it-IT" sz="2000" dirty="0"/>
              <a:t>Similmente accade quando come difesa viene attivata la negazione, che si manifesta nel tentativo di riportare le cose alla normalità, fingendo che nulla di terribile sia accaduto e, così facendo, togliendo la possibilità ai protagonisti dell’evento di esprimere e rielaborare il dolore.</a:t>
            </a:r>
          </a:p>
          <a:p>
            <a:r>
              <a:rPr lang="it-IT" sz="2000" dirty="0"/>
              <a:t> </a:t>
            </a:r>
            <a:r>
              <a:rPr lang="it-IT" sz="2000" b="1" dirty="0">
                <a:solidFill>
                  <a:prstClr val="black"/>
                </a:solidFill>
              </a:rPr>
              <a:t>Altrimenti il codice paterno diviene passivo:</a:t>
            </a:r>
            <a:r>
              <a:rPr lang="it-IT" sz="2000" dirty="0">
                <a:solidFill>
                  <a:prstClr val="black"/>
                </a:solidFill>
              </a:rPr>
              <a:t> ci si affida all’esperto. Si delegano a lui tutte le decisioni nella speranza che un terzo competente possa intervenire e sistemare tutto</a:t>
            </a:r>
            <a:endParaRPr lang="it-IT" sz="2000" dirty="0"/>
          </a:p>
          <a:p>
            <a:endParaRPr lang="it-IT" sz="2000" dirty="0"/>
          </a:p>
        </p:txBody>
      </p:sp>
    </p:spTree>
    <p:extLst>
      <p:ext uri="{BB962C8B-B14F-4D97-AF65-F5344CB8AC3E}">
        <p14:creationId xmlns:p14="http://schemas.microsoft.com/office/powerpoint/2010/main" val="3051843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500" dirty="0">
                <a:solidFill>
                  <a:schemeClr val="tx1"/>
                </a:solidFill>
                <a:effectLst>
                  <a:outerShdw blurRad="38100" dist="38100" dir="2700000" algn="tl">
                    <a:srgbClr val="000000">
                      <a:alpha val="43137"/>
                    </a:srgbClr>
                  </a:outerShdw>
                </a:effectLst>
                <a:latin typeface="Elephant" panose="02020904090505020303" pitchFamily="18" charset="0"/>
              </a:rPr>
              <a:t>Seconda fase: </a:t>
            </a:r>
            <a:br>
              <a:rPr lang="it-IT" sz="4500" dirty="0">
                <a:solidFill>
                  <a:schemeClr val="tx1"/>
                </a:solidFill>
                <a:effectLst>
                  <a:outerShdw blurRad="38100" dist="38100" dir="2700000" algn="tl">
                    <a:srgbClr val="000000">
                      <a:alpha val="43137"/>
                    </a:srgbClr>
                  </a:outerShdw>
                </a:effectLst>
                <a:latin typeface="Elephant" panose="02020904090505020303" pitchFamily="18" charset="0"/>
              </a:rPr>
            </a:br>
            <a:r>
              <a:rPr lang="it-IT" sz="4500" dirty="0">
                <a:solidFill>
                  <a:schemeClr val="tx1"/>
                </a:solidFill>
                <a:effectLst>
                  <a:outerShdw blurRad="38100" dist="38100" dir="2700000" algn="tl">
                    <a:srgbClr val="000000">
                      <a:alpha val="43137"/>
                    </a:srgbClr>
                  </a:outerShdw>
                </a:effectLst>
                <a:latin typeface="Elephant" panose="02020904090505020303" pitchFamily="18" charset="0"/>
              </a:rPr>
              <a:t>la gestione del ricordo</a:t>
            </a:r>
            <a:endParaRPr lang="it-IT" dirty="0">
              <a:solidFill>
                <a:schemeClr val="tx1"/>
              </a:solidFill>
              <a:effectLst>
                <a:outerShdw blurRad="38100" dist="38100" dir="2700000" algn="tl">
                  <a:srgbClr val="000000">
                    <a:alpha val="43137"/>
                  </a:srgbClr>
                </a:outerShdw>
              </a:effectLst>
              <a:latin typeface="Elephant" panose="02020904090505020303" pitchFamily="18" charset="0"/>
            </a:endParaRPr>
          </a:p>
        </p:txBody>
      </p:sp>
      <p:sp>
        <p:nvSpPr>
          <p:cNvPr id="3" name="Segnaposto contenuto 2"/>
          <p:cNvSpPr>
            <a:spLocks noGrp="1"/>
          </p:cNvSpPr>
          <p:nvPr>
            <p:ph idx="1"/>
          </p:nvPr>
        </p:nvSpPr>
        <p:spPr>
          <a:xfrm>
            <a:off x="1176866" y="2219204"/>
            <a:ext cx="7283566" cy="3444997"/>
          </a:xfrm>
        </p:spPr>
        <p:txBody>
          <a:bodyPr>
            <a:noAutofit/>
          </a:bodyPr>
          <a:lstStyle/>
          <a:p>
            <a:pPr marL="0" indent="0" algn="just">
              <a:buNone/>
            </a:pPr>
            <a:endParaRPr lang="it-IT" sz="1800" dirty="0"/>
          </a:p>
          <a:p>
            <a:pPr lvl="0" algn="just">
              <a:buClr>
                <a:srgbClr val="0BD0D9"/>
              </a:buClr>
            </a:pPr>
            <a:r>
              <a:rPr lang="it-IT" sz="1800" b="1" dirty="0"/>
              <a:t>Il codice dei fratelli si arma. </a:t>
            </a:r>
            <a:r>
              <a:rPr lang="it-IT" sz="1800" dirty="0"/>
              <a:t>Sulla base del ricordo del suicida il gruppo crea un totem intorno al quale costituisce un’alleanza che unisce tutti i membri ma esclude  gli altri. Gli elementi culturali dell’alleanza non sono esplicitati</a:t>
            </a:r>
          </a:p>
          <a:p>
            <a:pPr lvl="0" algn="just">
              <a:buClr>
                <a:srgbClr val="0BD0D9"/>
              </a:buClr>
            </a:pPr>
            <a:r>
              <a:rPr lang="it-IT" sz="1800" b="1" dirty="0">
                <a:solidFill>
                  <a:prstClr val="black"/>
                </a:solidFill>
              </a:rPr>
              <a:t>Altrimenti il codice dei fratelli si disperde</a:t>
            </a:r>
            <a:r>
              <a:rPr lang="it-IT" sz="1800" dirty="0">
                <a:solidFill>
                  <a:prstClr val="black"/>
                </a:solidFill>
              </a:rPr>
              <a:t>:</a:t>
            </a:r>
          </a:p>
          <a:p>
            <a:pPr marL="0" lvl="0" indent="0" algn="just">
              <a:buClr>
                <a:srgbClr val="0BD0D9"/>
              </a:buClr>
              <a:buNone/>
            </a:pPr>
            <a:r>
              <a:rPr lang="it-IT" sz="1800" dirty="0">
                <a:solidFill>
                  <a:prstClr val="black"/>
                </a:solidFill>
              </a:rPr>
              <a:t>    Qualcuno dimentica</a:t>
            </a:r>
          </a:p>
          <a:p>
            <a:pPr marL="0" lvl="0" indent="0" algn="just">
              <a:buClr>
                <a:srgbClr val="0BD0D9"/>
              </a:buClr>
              <a:buNone/>
            </a:pPr>
            <a:r>
              <a:rPr lang="it-IT" sz="1800" dirty="0">
                <a:solidFill>
                  <a:prstClr val="black"/>
                </a:solidFill>
              </a:rPr>
              <a:t>    Qualcuno elabora nel segreto</a:t>
            </a:r>
          </a:p>
          <a:p>
            <a:pPr marL="0" lvl="0" indent="0" algn="just">
              <a:buClr>
                <a:srgbClr val="0BD0D9"/>
              </a:buClr>
              <a:buNone/>
            </a:pPr>
            <a:r>
              <a:rPr lang="it-IT" sz="1800" dirty="0">
                <a:solidFill>
                  <a:prstClr val="black"/>
                </a:solidFill>
              </a:rPr>
              <a:t>    Tutti devono convivere con le cerimonie di ricordo</a:t>
            </a:r>
          </a:p>
          <a:p>
            <a:pPr marL="0" lvl="0" indent="0" algn="just">
              <a:buClr>
                <a:srgbClr val="0BD0D9"/>
              </a:buClr>
              <a:buNone/>
            </a:pPr>
            <a:r>
              <a:rPr lang="it-IT" sz="1800" dirty="0">
                <a:solidFill>
                  <a:prstClr val="black"/>
                </a:solidFill>
              </a:rPr>
              <a:t>    Chi ha il diritto di essere il depositario privilegiato del ricordo?</a:t>
            </a:r>
          </a:p>
          <a:p>
            <a:pPr algn="just"/>
            <a:endParaRPr lang="it-IT" sz="1800" dirty="0"/>
          </a:p>
          <a:p>
            <a:pPr algn="just"/>
            <a:endParaRPr lang="it-IT" sz="1800" dirty="0"/>
          </a:p>
        </p:txBody>
      </p:sp>
    </p:spTree>
    <p:extLst>
      <p:ext uri="{BB962C8B-B14F-4D97-AF65-F5344CB8AC3E}">
        <p14:creationId xmlns:p14="http://schemas.microsoft.com/office/powerpoint/2010/main" val="407932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EA3374-3F9D-4559-AE22-8A9C585723AF}"/>
              </a:ext>
            </a:extLst>
          </p:cNvPr>
          <p:cNvSpPr>
            <a:spLocks noGrp="1"/>
          </p:cNvSpPr>
          <p:nvPr>
            <p:ph type="title"/>
          </p:nvPr>
        </p:nvSpPr>
        <p:spPr/>
        <p:txBody>
          <a:bodyPr>
            <a:normAutofit/>
          </a:bodyPr>
          <a:lstStyle/>
          <a:p>
            <a:r>
              <a:rPr lang="it-IT" dirty="0">
                <a:latin typeface="Elephant" panose="02020904090505020303" pitchFamily="18" charset="0"/>
              </a:rPr>
              <a:t>Meno esternalizzazioni </a:t>
            </a:r>
            <a:r>
              <a:rPr lang="it-IT" sz="3600" dirty="0">
                <a:latin typeface="Elephant" panose="02020904090505020303" pitchFamily="18" charset="0"/>
              </a:rPr>
              <a:t>(</a:t>
            </a:r>
            <a:r>
              <a:rPr lang="it-IT" sz="3600" dirty="0" err="1">
                <a:latin typeface="Elephant" panose="02020904090505020303" pitchFamily="18" charset="0"/>
              </a:rPr>
              <a:t>Twenge</a:t>
            </a:r>
            <a:r>
              <a:rPr lang="it-IT" sz="3600" dirty="0">
                <a:latin typeface="Elephant" panose="02020904090505020303" pitchFamily="18" charset="0"/>
              </a:rPr>
              <a:t>, 2017)</a:t>
            </a:r>
          </a:p>
        </p:txBody>
      </p:sp>
      <p:sp>
        <p:nvSpPr>
          <p:cNvPr id="3" name="Segnaposto contenuto 2">
            <a:extLst>
              <a:ext uri="{FF2B5EF4-FFF2-40B4-BE49-F238E27FC236}">
                <a16:creationId xmlns:a16="http://schemas.microsoft.com/office/drawing/2014/main" id="{A54E9A1C-E66C-4AFE-9FA4-7C88E2B82851}"/>
              </a:ext>
            </a:extLst>
          </p:cNvPr>
          <p:cNvSpPr>
            <a:spLocks noGrp="1"/>
          </p:cNvSpPr>
          <p:nvPr>
            <p:ph idx="1"/>
          </p:nvPr>
        </p:nvSpPr>
        <p:spPr/>
        <p:txBody>
          <a:bodyPr>
            <a:normAutofit lnSpcReduction="10000"/>
          </a:bodyPr>
          <a:lstStyle/>
          <a:p>
            <a:r>
              <a:rPr lang="it-IT" sz="3600" dirty="0"/>
              <a:t>Meno sostanze</a:t>
            </a:r>
          </a:p>
          <a:p>
            <a:r>
              <a:rPr lang="it-IT" sz="3600" dirty="0"/>
              <a:t>Meno omicidi</a:t>
            </a:r>
          </a:p>
          <a:p>
            <a:r>
              <a:rPr lang="it-IT" sz="3600" dirty="0"/>
              <a:t>Meno incidenti</a:t>
            </a:r>
          </a:p>
          <a:p>
            <a:r>
              <a:rPr lang="it-IT" sz="3600" dirty="0"/>
              <a:t>Meno stupri</a:t>
            </a:r>
          </a:p>
          <a:p>
            <a:r>
              <a:rPr lang="it-IT" sz="3600" dirty="0"/>
              <a:t>Meno fughe</a:t>
            </a:r>
          </a:p>
        </p:txBody>
      </p:sp>
    </p:spTree>
    <p:extLst>
      <p:ext uri="{BB962C8B-B14F-4D97-AF65-F5344CB8AC3E}">
        <p14:creationId xmlns:p14="http://schemas.microsoft.com/office/powerpoint/2010/main" val="1359126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lephant" panose="02020904090505020303" pitchFamily="18" charset="0"/>
              </a:rPr>
              <a:t>A distanza di tempo</a:t>
            </a:r>
          </a:p>
        </p:txBody>
      </p:sp>
      <p:sp>
        <p:nvSpPr>
          <p:cNvPr id="3" name="Segnaposto contenuto 2"/>
          <p:cNvSpPr>
            <a:spLocks noGrp="1"/>
          </p:cNvSpPr>
          <p:nvPr>
            <p:ph idx="1"/>
          </p:nvPr>
        </p:nvSpPr>
        <p:spPr/>
        <p:txBody>
          <a:bodyPr/>
          <a:lstStyle/>
          <a:p>
            <a:r>
              <a:rPr lang="it-IT" dirty="0"/>
              <a:t>Rifiutare un’eccessiva normalizzazione.</a:t>
            </a:r>
          </a:p>
          <a:p>
            <a:r>
              <a:rPr lang="it-IT" dirty="0"/>
              <a:t>L’istituzione deve riconoscere la sua ferita</a:t>
            </a:r>
          </a:p>
          <a:p>
            <a:r>
              <a:rPr lang="it-IT" dirty="0"/>
              <a:t>Gli stili educativi e relazionali devono cambiare</a:t>
            </a:r>
          </a:p>
          <a:p>
            <a:r>
              <a:rPr lang="it-IT" b="1" dirty="0"/>
              <a:t>Tutti i codici devono riconoscere la loro fragilità</a:t>
            </a:r>
          </a:p>
        </p:txBody>
      </p:sp>
    </p:spTree>
    <p:extLst>
      <p:ext uri="{BB962C8B-B14F-4D97-AF65-F5344CB8AC3E}">
        <p14:creationId xmlns:p14="http://schemas.microsoft.com/office/powerpoint/2010/main" val="330194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lephant" panose="02020904090505020303" pitchFamily="18" charset="0"/>
              </a:rPr>
              <a:t>Nessun codice ce la fa</a:t>
            </a:r>
          </a:p>
        </p:txBody>
      </p:sp>
      <p:sp>
        <p:nvSpPr>
          <p:cNvPr id="3" name="Segnaposto contenuto 2"/>
          <p:cNvSpPr>
            <a:spLocks noGrp="1"/>
          </p:cNvSpPr>
          <p:nvPr>
            <p:ph idx="1"/>
          </p:nvPr>
        </p:nvSpPr>
        <p:spPr/>
        <p:txBody>
          <a:bodyPr/>
          <a:lstStyle/>
          <a:p>
            <a:pPr algn="just"/>
            <a:r>
              <a:rPr lang="it-IT" dirty="0"/>
              <a:t> L’obiettivo dell’intervento di postvention non dovrebbe attivare i codici per farli “funzionare”, ma dovrebbe portarli a riconoscere la fragilità dell’istituzione e il suo vissuto emotivo doloroso. Solo da questa posizione di autenticità è possibile trovare delle opportunità di creare nuovi legami, emotivi e di parola, tra le persone che popolano l'istituzione colpita.</a:t>
            </a:r>
          </a:p>
          <a:p>
            <a:pPr algn="just"/>
            <a:endParaRPr lang="it-IT" dirty="0"/>
          </a:p>
        </p:txBody>
      </p:sp>
    </p:spTree>
    <p:extLst>
      <p:ext uri="{BB962C8B-B14F-4D97-AF65-F5344CB8AC3E}">
        <p14:creationId xmlns:p14="http://schemas.microsoft.com/office/powerpoint/2010/main" val="205029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54588C-2173-4460-A201-B4BE580A52EC}"/>
              </a:ext>
            </a:extLst>
          </p:cNvPr>
          <p:cNvSpPr>
            <a:spLocks noGrp="1"/>
          </p:cNvSpPr>
          <p:nvPr>
            <p:ph idx="1"/>
          </p:nvPr>
        </p:nvSpPr>
        <p:spPr/>
        <p:txBody>
          <a:bodyPr>
            <a:normAutofit lnSpcReduction="10000"/>
          </a:bodyPr>
          <a:lstStyle/>
          <a:p>
            <a:r>
              <a:rPr lang="it-IT" sz="3600" dirty="0"/>
              <a:t>Più suicidi</a:t>
            </a:r>
          </a:p>
          <a:p>
            <a:r>
              <a:rPr lang="it-IT" sz="3600" dirty="0"/>
              <a:t>Più depressione</a:t>
            </a:r>
          </a:p>
          <a:p>
            <a:r>
              <a:rPr lang="it-IT" sz="3600" dirty="0"/>
              <a:t>Più Cyberbullismo</a:t>
            </a:r>
          </a:p>
          <a:p>
            <a:r>
              <a:rPr lang="it-IT" sz="3600" dirty="0"/>
              <a:t>Più ritiro</a:t>
            </a:r>
          </a:p>
          <a:p>
            <a:r>
              <a:rPr lang="it-IT" sz="3600" dirty="0"/>
              <a:t>Più isolamento</a:t>
            </a:r>
          </a:p>
          <a:p>
            <a:endParaRPr lang="it-IT" dirty="0"/>
          </a:p>
          <a:p>
            <a:pPr marL="0" indent="0">
              <a:buNone/>
            </a:pPr>
            <a:endParaRPr lang="it-IT" dirty="0"/>
          </a:p>
        </p:txBody>
      </p:sp>
      <p:sp>
        <p:nvSpPr>
          <p:cNvPr id="5" name="Titolo 1">
            <a:extLst>
              <a:ext uri="{FF2B5EF4-FFF2-40B4-BE49-F238E27FC236}">
                <a16:creationId xmlns:a16="http://schemas.microsoft.com/office/drawing/2014/main" id="{00EA3374-3F9D-4559-AE22-8A9C585723AF}"/>
              </a:ext>
            </a:extLst>
          </p:cNvPr>
          <p:cNvSpPr txBox="1">
            <a:spLocks/>
          </p:cNvSpPr>
          <p:nvPr/>
        </p:nvSpPr>
        <p:spPr>
          <a:xfrm>
            <a:off x="1043608" y="908720"/>
            <a:ext cx="6798734"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latin typeface="Elephant" panose="02020904090505020303" pitchFamily="18" charset="0"/>
              </a:rPr>
              <a:t>Più internalizzazioni </a:t>
            </a:r>
            <a:r>
              <a:rPr lang="it-IT" sz="3600" dirty="0">
                <a:latin typeface="Elephant" panose="02020904090505020303" pitchFamily="18" charset="0"/>
              </a:rPr>
              <a:t>(</a:t>
            </a:r>
            <a:r>
              <a:rPr lang="it-IT" sz="3600" dirty="0" err="1">
                <a:latin typeface="Elephant" panose="02020904090505020303" pitchFamily="18" charset="0"/>
              </a:rPr>
              <a:t>Twenge</a:t>
            </a:r>
            <a:r>
              <a:rPr lang="it-IT" sz="3600" dirty="0">
                <a:latin typeface="Elephant" panose="02020904090505020303" pitchFamily="18" charset="0"/>
              </a:rPr>
              <a:t>, 2017)</a:t>
            </a:r>
          </a:p>
        </p:txBody>
      </p:sp>
    </p:spTree>
    <p:extLst>
      <p:ext uri="{BB962C8B-B14F-4D97-AF65-F5344CB8AC3E}">
        <p14:creationId xmlns:p14="http://schemas.microsoft.com/office/powerpoint/2010/main" val="256141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183BBF-F26D-4B57-A43B-158AFC7293DE}"/>
              </a:ext>
            </a:extLst>
          </p:cNvPr>
          <p:cNvSpPr>
            <a:spLocks noGrp="1"/>
          </p:cNvSpPr>
          <p:nvPr>
            <p:ph type="title"/>
          </p:nvPr>
        </p:nvSpPr>
        <p:spPr/>
        <p:txBody>
          <a:bodyPr/>
          <a:lstStyle/>
          <a:p>
            <a:r>
              <a:rPr lang="it-IT" dirty="0">
                <a:latin typeface="Elephant" panose="02020904090505020303" pitchFamily="18" charset="0"/>
              </a:rPr>
              <a:t>Riassumendo</a:t>
            </a:r>
          </a:p>
        </p:txBody>
      </p:sp>
      <p:sp>
        <p:nvSpPr>
          <p:cNvPr id="3" name="Segnaposto contenuto 2">
            <a:extLst>
              <a:ext uri="{FF2B5EF4-FFF2-40B4-BE49-F238E27FC236}">
                <a16:creationId xmlns:a16="http://schemas.microsoft.com/office/drawing/2014/main" id="{CFBCD0B6-BE7E-47AA-89E3-876DCFDCF312}"/>
              </a:ext>
            </a:extLst>
          </p:cNvPr>
          <p:cNvSpPr>
            <a:spLocks noGrp="1"/>
          </p:cNvSpPr>
          <p:nvPr>
            <p:ph idx="1"/>
          </p:nvPr>
        </p:nvSpPr>
        <p:spPr>
          <a:xfrm>
            <a:off x="1176866" y="2492896"/>
            <a:ext cx="6798736" cy="3444997"/>
          </a:xfrm>
        </p:spPr>
        <p:txBody>
          <a:bodyPr>
            <a:normAutofit/>
          </a:bodyPr>
          <a:lstStyle/>
          <a:p>
            <a:r>
              <a:rPr lang="it-IT" sz="2800" dirty="0"/>
              <a:t>Più immaginario virtuale</a:t>
            </a:r>
          </a:p>
          <a:p>
            <a:r>
              <a:rPr lang="it-IT" sz="2800" dirty="0"/>
              <a:t>Meno vissuti col corpo</a:t>
            </a:r>
          </a:p>
          <a:p>
            <a:endParaRPr lang="it-IT" sz="2800" dirty="0"/>
          </a:p>
          <a:p>
            <a:endParaRPr lang="it-IT" sz="2800" dirty="0"/>
          </a:p>
          <a:p>
            <a:r>
              <a:rPr lang="it-IT" sz="2800" dirty="0"/>
              <a:t>Perché il corpo rappresenta un rischio?</a:t>
            </a:r>
          </a:p>
        </p:txBody>
      </p:sp>
    </p:spTree>
    <p:extLst>
      <p:ext uri="{BB962C8B-B14F-4D97-AF65-F5344CB8AC3E}">
        <p14:creationId xmlns:p14="http://schemas.microsoft.com/office/powerpoint/2010/main" val="220243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D66940-39DD-46C6-9A5B-5DBAAE64A53D}"/>
              </a:ext>
            </a:extLst>
          </p:cNvPr>
          <p:cNvSpPr>
            <a:spLocks noGrp="1"/>
          </p:cNvSpPr>
          <p:nvPr>
            <p:ph type="title"/>
          </p:nvPr>
        </p:nvSpPr>
        <p:spPr>
          <a:xfrm>
            <a:off x="1176865" y="915337"/>
            <a:ext cx="6995535" cy="1303867"/>
          </a:xfrm>
        </p:spPr>
        <p:txBody>
          <a:bodyPr>
            <a:normAutofit/>
          </a:bodyPr>
          <a:lstStyle/>
          <a:p>
            <a:r>
              <a:rPr lang="it-IT" dirty="0">
                <a:latin typeface="Elephant" panose="02020904090505020303" pitchFamily="18" charset="0"/>
              </a:rPr>
              <a:t>I rischi dell’internalizzazione</a:t>
            </a:r>
          </a:p>
        </p:txBody>
      </p:sp>
      <p:sp>
        <p:nvSpPr>
          <p:cNvPr id="3" name="CasellaDiTesto 2">
            <a:extLst>
              <a:ext uri="{FF2B5EF4-FFF2-40B4-BE49-F238E27FC236}">
                <a16:creationId xmlns:a16="http://schemas.microsoft.com/office/drawing/2014/main" id="{7C1D3D4E-3A24-4287-9B56-8226995A4EF3}"/>
              </a:ext>
            </a:extLst>
          </p:cNvPr>
          <p:cNvSpPr txBox="1"/>
          <p:nvPr/>
        </p:nvSpPr>
        <p:spPr>
          <a:xfrm>
            <a:off x="1259632" y="2852936"/>
            <a:ext cx="6912768" cy="2554545"/>
          </a:xfrm>
          <a:prstGeom prst="rect">
            <a:avLst/>
          </a:prstGeom>
          <a:noFill/>
        </p:spPr>
        <p:txBody>
          <a:bodyPr wrap="square" rtlCol="0">
            <a:spAutoFit/>
          </a:bodyPr>
          <a:lstStyle/>
          <a:p>
            <a:pPr marL="457200" indent="-457200">
              <a:buFont typeface="Arial" panose="020B0604020202020204" pitchFamily="34" charset="0"/>
              <a:buChar char="•"/>
            </a:pPr>
            <a:r>
              <a:rPr lang="it-IT" sz="4000" dirty="0"/>
              <a:t>Scheletrirsi</a:t>
            </a:r>
          </a:p>
          <a:p>
            <a:pPr marL="457200" indent="-457200">
              <a:buFont typeface="Arial" panose="020B0604020202020204" pitchFamily="34" charset="0"/>
              <a:buChar char="•"/>
            </a:pPr>
            <a:r>
              <a:rPr lang="it-IT" sz="4000" dirty="0"/>
              <a:t>Tagliarsi</a:t>
            </a:r>
          </a:p>
          <a:p>
            <a:pPr marL="457200" indent="-457200">
              <a:buFont typeface="Arial" panose="020B0604020202020204" pitchFamily="34" charset="0"/>
              <a:buChar char="•"/>
            </a:pPr>
            <a:r>
              <a:rPr lang="it-IT" sz="4000" dirty="0"/>
              <a:t>Nascondersi</a:t>
            </a:r>
          </a:p>
          <a:p>
            <a:pPr marL="457200" indent="-457200">
              <a:buFont typeface="Arial" panose="020B0604020202020204" pitchFamily="34" charset="0"/>
              <a:buChar char="•"/>
            </a:pPr>
            <a:r>
              <a:rPr lang="it-IT" sz="4000" dirty="0"/>
              <a:t>Morire</a:t>
            </a:r>
          </a:p>
        </p:txBody>
      </p:sp>
    </p:spTree>
    <p:extLst>
      <p:ext uri="{BB962C8B-B14F-4D97-AF65-F5344CB8AC3E}">
        <p14:creationId xmlns:p14="http://schemas.microsoft.com/office/powerpoint/2010/main" val="185640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77788"/>
            <a:ext cx="8229600" cy="1143000"/>
          </a:xfrm>
          <a:noFill/>
        </p:spPr>
        <p:style>
          <a:lnRef idx="0">
            <a:schemeClr val="accent1"/>
          </a:lnRef>
          <a:fillRef idx="3">
            <a:schemeClr val="accent1"/>
          </a:fillRef>
          <a:effectRef idx="3">
            <a:schemeClr val="accent1"/>
          </a:effectRef>
          <a:fontRef idx="minor">
            <a:schemeClr val="lt1"/>
          </a:fontRef>
        </p:style>
        <p:txBody>
          <a:bodyPr/>
          <a:lstStyle/>
          <a:p>
            <a:r>
              <a:rPr lang="it-IT" i="1" dirty="0">
                <a:solidFill>
                  <a:srgbClr val="002060"/>
                </a:solidFill>
                <a:latin typeface="Verdana" pitchFamily="34" charset="0"/>
                <a:ea typeface="Verdana" pitchFamily="34" charset="0"/>
                <a:cs typeface="Verdana" pitchFamily="34" charset="0"/>
              </a:rPr>
              <a:t>CAMPO EDIPICO</a:t>
            </a:r>
          </a:p>
        </p:txBody>
      </p:sp>
      <p:sp>
        <p:nvSpPr>
          <p:cNvPr id="17" name="Ovale 16"/>
          <p:cNvSpPr/>
          <p:nvPr/>
        </p:nvSpPr>
        <p:spPr>
          <a:xfrm>
            <a:off x="448428" y="1484784"/>
            <a:ext cx="3744416" cy="144016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it-IT" sz="2000" b="1" dirty="0">
                <a:solidFill>
                  <a:schemeClr val="bg1"/>
                </a:solidFill>
                <a:latin typeface="Verdana" pitchFamily="34" charset="0"/>
                <a:ea typeface="Verdana" pitchFamily="34" charset="0"/>
                <a:cs typeface="Verdana" pitchFamily="34" charset="0"/>
              </a:rPr>
              <a:t>SISTEMA STRUTTURANTE</a:t>
            </a:r>
          </a:p>
          <a:p>
            <a:pPr algn="ctr"/>
            <a:r>
              <a:rPr lang="it-IT" sz="1600" b="1" dirty="0">
                <a:solidFill>
                  <a:srgbClr val="002060"/>
                </a:solidFill>
                <a:latin typeface="Verdana" pitchFamily="34" charset="0"/>
                <a:ea typeface="Verdana" pitchFamily="34" charset="0"/>
                <a:cs typeface="Verdana" pitchFamily="34" charset="0"/>
              </a:rPr>
              <a:t> </a:t>
            </a:r>
            <a:r>
              <a:rPr lang="it-IT" sz="2400" b="1" dirty="0">
                <a:solidFill>
                  <a:srgbClr val="FFFF00"/>
                </a:solidFill>
                <a:latin typeface="Verdana" pitchFamily="34" charset="0"/>
                <a:ea typeface="Verdana" pitchFamily="34" charset="0"/>
                <a:cs typeface="Verdana" pitchFamily="34" charset="0"/>
              </a:rPr>
              <a:t>A</a:t>
            </a:r>
            <a:r>
              <a:rPr lang="it-IT" sz="2400" b="1" dirty="0">
                <a:solidFill>
                  <a:srgbClr val="002060"/>
                </a:solidFill>
                <a:latin typeface="Verdana" pitchFamily="34" charset="0"/>
                <a:ea typeface="Verdana" pitchFamily="34" charset="0"/>
                <a:cs typeface="Verdana" pitchFamily="34" charset="0"/>
              </a:rPr>
              <a:t> </a:t>
            </a:r>
            <a:endParaRPr lang="it-IT" sz="1600" b="1" dirty="0">
              <a:solidFill>
                <a:srgbClr val="002060"/>
              </a:solidFill>
              <a:latin typeface="Verdana" pitchFamily="34" charset="0"/>
              <a:ea typeface="Verdana" pitchFamily="34" charset="0"/>
              <a:cs typeface="Verdana" pitchFamily="34" charset="0"/>
            </a:endParaRPr>
          </a:p>
        </p:txBody>
      </p:sp>
      <p:sp>
        <p:nvSpPr>
          <p:cNvPr id="19" name="Ovale 18"/>
          <p:cNvSpPr/>
          <p:nvPr/>
        </p:nvSpPr>
        <p:spPr>
          <a:xfrm>
            <a:off x="5868144" y="1628800"/>
            <a:ext cx="2880320" cy="1296144"/>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it-IT" sz="2000" b="1" dirty="0">
                <a:solidFill>
                  <a:schemeClr val="bg1"/>
                </a:solidFill>
                <a:latin typeface="Verdana" pitchFamily="34" charset="0"/>
                <a:ea typeface="Verdana" pitchFamily="34" charset="0"/>
                <a:cs typeface="Verdana" pitchFamily="34" charset="0"/>
              </a:rPr>
              <a:t>CORPO SONTUOSO</a:t>
            </a:r>
          </a:p>
          <a:p>
            <a:r>
              <a:rPr lang="it-IT" b="1" dirty="0">
                <a:solidFill>
                  <a:srgbClr val="002060"/>
                </a:solidFill>
                <a:latin typeface="Verdana" pitchFamily="34" charset="0"/>
                <a:ea typeface="Verdana" pitchFamily="34" charset="0"/>
                <a:cs typeface="Verdana" pitchFamily="34" charset="0"/>
              </a:rPr>
              <a:t>           </a:t>
            </a:r>
            <a:r>
              <a:rPr lang="it-IT" sz="2800" b="1" dirty="0">
                <a:solidFill>
                  <a:srgbClr val="FFFF00"/>
                </a:solidFill>
                <a:latin typeface="Verdana" pitchFamily="34" charset="0"/>
                <a:ea typeface="Verdana" pitchFamily="34" charset="0"/>
                <a:cs typeface="Verdana" pitchFamily="34" charset="0"/>
              </a:rPr>
              <a:t>C</a:t>
            </a:r>
          </a:p>
        </p:txBody>
      </p:sp>
      <p:sp>
        <p:nvSpPr>
          <p:cNvPr id="21" name="Ovale 20"/>
          <p:cNvSpPr/>
          <p:nvPr/>
        </p:nvSpPr>
        <p:spPr>
          <a:xfrm>
            <a:off x="448428" y="5013176"/>
            <a:ext cx="3707905" cy="1224136"/>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it-IT" sz="2000" b="1" dirty="0">
                <a:solidFill>
                  <a:schemeClr val="bg1"/>
                </a:solidFill>
                <a:latin typeface="Verdana" pitchFamily="34" charset="0"/>
                <a:ea typeface="Verdana" pitchFamily="34" charset="0"/>
                <a:cs typeface="Verdana" pitchFamily="34" charset="0"/>
              </a:rPr>
              <a:t>MESCHINITÀ</a:t>
            </a:r>
          </a:p>
          <a:p>
            <a:pPr algn="ctr"/>
            <a:r>
              <a:rPr lang="it-IT" sz="2000" b="1" dirty="0">
                <a:solidFill>
                  <a:schemeClr val="bg1"/>
                </a:solidFill>
                <a:latin typeface="Verdana" pitchFamily="34" charset="0"/>
                <a:ea typeface="Verdana" pitchFamily="34" charset="0"/>
                <a:cs typeface="Verdana" pitchFamily="34" charset="0"/>
              </a:rPr>
              <a:t>CORPOREA</a:t>
            </a:r>
          </a:p>
          <a:p>
            <a:pPr algn="ctr"/>
            <a:r>
              <a:rPr lang="it-IT" sz="2800" b="1" dirty="0">
                <a:solidFill>
                  <a:srgbClr val="FFFF00"/>
                </a:solidFill>
                <a:latin typeface="Verdana" pitchFamily="34" charset="0"/>
                <a:ea typeface="Verdana" pitchFamily="34" charset="0"/>
                <a:cs typeface="Verdana" pitchFamily="34" charset="0"/>
              </a:rPr>
              <a:t>  B</a:t>
            </a:r>
          </a:p>
        </p:txBody>
      </p:sp>
      <p:cxnSp>
        <p:nvCxnSpPr>
          <p:cNvPr id="31" name="Connettore 2 30"/>
          <p:cNvCxnSpPr/>
          <p:nvPr/>
        </p:nvCxnSpPr>
        <p:spPr>
          <a:xfrm>
            <a:off x="3851920" y="2492896"/>
            <a:ext cx="2376264" cy="0"/>
          </a:xfrm>
          <a:prstGeom prst="straightConnector1">
            <a:avLst/>
          </a:prstGeom>
          <a:ln w="63500">
            <a:solidFill>
              <a:srgbClr val="002060"/>
            </a:solidFill>
            <a:tailEnd type="arrow" w="lg" len="lg"/>
          </a:ln>
        </p:spPr>
        <p:style>
          <a:lnRef idx="3">
            <a:schemeClr val="accent4"/>
          </a:lnRef>
          <a:fillRef idx="0">
            <a:schemeClr val="accent4"/>
          </a:fillRef>
          <a:effectRef idx="2">
            <a:schemeClr val="accent4"/>
          </a:effectRef>
          <a:fontRef idx="minor">
            <a:schemeClr val="tx1"/>
          </a:fontRef>
        </p:style>
      </p:cxnSp>
      <p:cxnSp>
        <p:nvCxnSpPr>
          <p:cNvPr id="37" name="Connettore 2 36"/>
          <p:cNvCxnSpPr/>
          <p:nvPr/>
        </p:nvCxnSpPr>
        <p:spPr>
          <a:xfrm>
            <a:off x="3851920" y="2564904"/>
            <a:ext cx="0" cy="3312368"/>
          </a:xfrm>
          <a:prstGeom prst="straightConnector1">
            <a:avLst/>
          </a:prstGeom>
          <a:ln w="63500">
            <a:solidFill>
              <a:srgbClr val="002060"/>
            </a:solidFill>
            <a:tailEnd type="arrow" w="lg" len="lg"/>
          </a:ln>
        </p:spPr>
        <p:style>
          <a:lnRef idx="3">
            <a:schemeClr val="accent4"/>
          </a:lnRef>
          <a:fillRef idx="0">
            <a:schemeClr val="accent4"/>
          </a:fillRef>
          <a:effectRef idx="2">
            <a:schemeClr val="accent4"/>
          </a:effectRef>
          <a:fontRef idx="minor">
            <a:schemeClr val="tx1"/>
          </a:fontRef>
        </p:style>
      </p:cxnSp>
      <p:cxnSp>
        <p:nvCxnSpPr>
          <p:cNvPr id="10" name="Connettore 2 9"/>
          <p:cNvCxnSpPr/>
          <p:nvPr/>
        </p:nvCxnSpPr>
        <p:spPr>
          <a:xfrm flipV="1">
            <a:off x="4139952" y="3140968"/>
            <a:ext cx="3168352" cy="2664296"/>
          </a:xfrm>
          <a:prstGeom prst="straightConnector1">
            <a:avLst/>
          </a:prstGeom>
          <a:ln w="635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3145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10509</TotalTime>
  <Words>2466</Words>
  <Application>Microsoft Office PowerPoint</Application>
  <PresentationFormat>Presentazione su schermo (4:3)</PresentationFormat>
  <Paragraphs>301</Paragraphs>
  <Slides>51</Slides>
  <Notes>6</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51</vt:i4>
      </vt:variant>
    </vt:vector>
  </HeadingPairs>
  <TitlesOfParts>
    <vt:vector size="60" baseType="lpstr">
      <vt:lpstr>Arial</vt:lpstr>
      <vt:lpstr>Calibri</vt:lpstr>
      <vt:lpstr>Elephant</vt:lpstr>
      <vt:lpstr>Garamond</vt:lpstr>
      <vt:lpstr>Times New Roman</vt:lpstr>
      <vt:lpstr>Verdana</vt:lpstr>
      <vt:lpstr>Wingdings</vt:lpstr>
      <vt:lpstr>Organico</vt:lpstr>
      <vt:lpstr>Document</vt:lpstr>
      <vt:lpstr>Antonio Piotti </vt:lpstr>
      <vt:lpstr>Alcuni miti sul suicido</vt:lpstr>
      <vt:lpstr>Alcuni miti sul suicido</vt:lpstr>
      <vt:lpstr>Le fantasie suicidali compaiono in adolescenza</vt:lpstr>
      <vt:lpstr>Meno esternalizzazioni (Twenge, 2017)</vt:lpstr>
      <vt:lpstr>Presentazione standard di PowerPoint</vt:lpstr>
      <vt:lpstr>Riassumendo</vt:lpstr>
      <vt:lpstr>I rischi dell’internalizzazione</vt:lpstr>
      <vt:lpstr>CAMPO EDIPICO</vt:lpstr>
      <vt:lpstr>CAMPO NARCISISTICO</vt:lpstr>
      <vt:lpstr>Corpi e ultra corpi</vt:lpstr>
      <vt:lpstr>Corpi  e ultra corpi</vt:lpstr>
      <vt:lpstr>Corpi e ultra corpi</vt:lpstr>
      <vt:lpstr>Corpi e ultra corpi</vt:lpstr>
      <vt:lpstr>Corpi e ultra corpi</vt:lpstr>
      <vt:lpstr>Che cos’è la postvention </vt:lpstr>
      <vt:lpstr>Le due anime della postvention</vt:lpstr>
      <vt:lpstr>Diagramma di flusso  (in una situazione ottimale)</vt:lpstr>
      <vt:lpstr>Rischi della parola</vt:lpstr>
      <vt:lpstr>La postvention è un’operazione molto delicata</vt:lpstr>
      <vt:lpstr>Dopo un suicidio</vt:lpstr>
      <vt:lpstr>Costruire un team</vt:lpstr>
      <vt:lpstr>Tre fasi</vt:lpstr>
      <vt:lpstr>Prima fase</vt:lpstr>
      <vt:lpstr>Prima fase:  aspetti emotivi prevalenti</vt:lpstr>
      <vt:lpstr>Prima fase:  cosa si sarebbe dovuto fare</vt:lpstr>
      <vt:lpstr>Seconda fase:  linee guida</vt:lpstr>
      <vt:lpstr> ricostruire l’accaduto</vt:lpstr>
      <vt:lpstr>Incontro docenti psicologi</vt:lpstr>
      <vt:lpstr>Gestire il rapporto con la stampa</vt:lpstr>
      <vt:lpstr>Come si dovrebbe comunicare</vt:lpstr>
      <vt:lpstr>Ruolo di Internet Linee guida tratte da: Lifeline Online Postvention Manual (2004) </vt:lpstr>
      <vt:lpstr>Incontrare la classe</vt:lpstr>
      <vt:lpstr>Feticci</vt:lpstr>
      <vt:lpstr>Incontro degli psicologi e degli insegnanti con i genitori</vt:lpstr>
      <vt:lpstr>Gestione del ricordo e del rito funebre</vt:lpstr>
      <vt:lpstr> Pratiche da sconsigliare</vt:lpstr>
      <vt:lpstr>Pratiche consigliabili</vt:lpstr>
      <vt:lpstr>Terza fase:  dopo più di sei mesi</vt:lpstr>
      <vt:lpstr>Terza fase:  ritorno alla normalità?</vt:lpstr>
      <vt:lpstr>Terza fase: come concludere l’intervento</vt:lpstr>
      <vt:lpstr>Teoria dei codici affettivi di Franco Fornari</vt:lpstr>
      <vt:lpstr>Lettura di codice</vt:lpstr>
      <vt:lpstr> I codici affettivi sono in scacco</vt:lpstr>
      <vt:lpstr> I codici affettivi sono in scacco</vt:lpstr>
      <vt:lpstr> I codici affettivi sono in scacco</vt:lpstr>
      <vt:lpstr>Seconda fase:  la gestione del ricordo</vt:lpstr>
      <vt:lpstr>Seconda fase:  la gestione del ricordo</vt:lpstr>
      <vt:lpstr>Seconda fase:  la gestione del ricordo</vt:lpstr>
      <vt:lpstr>A distanza di tempo</vt:lpstr>
      <vt:lpstr>Nessun codice ce la fa</vt:lpstr>
    </vt:vector>
  </TitlesOfParts>
  <Company>Packard Bell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 evolutiva  e rischio suicidale</dc:title>
  <dc:creator>Valued Packard Bell Customer</dc:creator>
  <cp:lastModifiedBy>COMPUTER</cp:lastModifiedBy>
  <cp:revision>95</cp:revision>
  <dcterms:created xsi:type="dcterms:W3CDTF">2014-01-13T10:56:55Z</dcterms:created>
  <dcterms:modified xsi:type="dcterms:W3CDTF">2019-02-23T08:12:37Z</dcterms:modified>
</cp:coreProperties>
</file>